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7010400" cy="92964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2D200454-40CA-4A62-9FC3-DE9A4176ACB9}">
      <p15:notesGuideLst>
        <p15:guide id="1" orient="horz" pos="2928">
          <p15:clr>
            <a:srgbClr val="A4A3A4"/>
          </p15:clr>
        </p15:guide>
        <p15:guide id="2" pos="2208">
          <p15:clr>
            <a:srgbClr val="A4A3A4"/>
          </p15:clr>
        </p15:guide>
      </p15:notesGuideLst>
    </p:ext>
    <p:ext uri="GoogleSlidesCustomDataVersion2">
      <go:slidesCustomData xmlns:go="http://customooxmlschemas.google.com/" r:id="rId25" roundtripDataSignature="AMtx7miekA727hiQTXrjCvvY1SQWR1lS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notesViewPr>
    <p:cSldViewPr snapToGrid="0">
      <p:cViewPr varScale="1">
        <p:scale>
          <a:sx n="100" d="100"/>
          <a:sy n="100" d="100"/>
        </p:scale>
        <p:origin x="0" y="0"/>
      </p:cViewPr>
      <p:guideLst>
        <p:guide pos="2928" orient="horz"/>
        <p:guide pos="2208"/>
      </p:guideLst>
    </p:cSldViewPr>
  </p:notes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38475" cy="465138"/>
          </a:xfrm>
          <a:prstGeom prst="rect">
            <a:avLst/>
          </a:prstGeom>
          <a:noFill/>
          <a:ln>
            <a:noFill/>
          </a:ln>
        </p:spPr>
        <p:txBody>
          <a:bodyPr anchorCtr="0" anchor="t"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970338" y="0"/>
            <a:ext cx="3038475" cy="465138"/>
          </a:xfrm>
          <a:prstGeom prst="rect">
            <a:avLst/>
          </a:prstGeom>
          <a:noFill/>
          <a:ln>
            <a:noFill/>
          </a:ln>
        </p:spPr>
        <p:txBody>
          <a:bodyPr anchorCtr="0" anchor="t" bIns="46575" lIns="93175" spcFirstLastPara="1" rIns="93175" wrap="square" tIns="46575">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29675"/>
            <a:ext cx="3038475" cy="465138"/>
          </a:xfrm>
          <a:prstGeom prst="rect">
            <a:avLst/>
          </a:prstGeom>
          <a:noFill/>
          <a:ln>
            <a:noFill/>
          </a:ln>
        </p:spPr>
        <p:txBody>
          <a:bodyPr anchorCtr="0" anchor="b" bIns="46575" lIns="93175" spcFirstLastPara="1" rIns="93175" wrap="square" tIns="46575">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 name="Google Shape;18;p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1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9" name="Google Shape;109;p1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0" name="Google Shape;110;p1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11: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17" name="Google Shape;117;p1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8" name="Google Shape;118;p1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5" name="Google Shape;125;p1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1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1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2" name="Google Shape;132;p1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3" name="Google Shape;133;p1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1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39" name="Google Shape;139;p1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0" name="Google Shape;140;p1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147" name="Google Shape;147;p1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153" name="Google Shape;153;p1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9: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59" name="Google Shape;159;p19: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0" name="Google Shape;160;p19: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20: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66" name="Google Shape;166;p2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7" name="Google Shape;167;p20: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1: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360"/>
              </a:spcBef>
              <a:spcAft>
                <a:spcPts val="0"/>
              </a:spcAft>
              <a:buSzPts val="1400"/>
              <a:buNone/>
            </a:pPr>
            <a:r>
              <a:t/>
            </a:r>
            <a:endParaRPr/>
          </a:p>
        </p:txBody>
      </p:sp>
      <p:sp>
        <p:nvSpPr>
          <p:cNvPr id="173" name="Google Shape;173;p2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 name="Shape 21"/>
        <p:cNvGrpSpPr/>
        <p:nvPr/>
      </p:nvGrpSpPr>
      <p:grpSpPr>
        <a:xfrm>
          <a:off x="0" y="0"/>
          <a:ext cx="0" cy="0"/>
          <a:chOff x="0" y="0"/>
          <a:chExt cx="0" cy="0"/>
        </a:xfrm>
      </p:grpSpPr>
      <p:sp>
        <p:nvSpPr>
          <p:cNvPr id="22" name="Google Shape;22;p2: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23" name="Google Shape;23;p2: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 name="Google Shape;24;p2: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 name="Shape 28"/>
        <p:cNvGrpSpPr/>
        <p:nvPr/>
      </p:nvGrpSpPr>
      <p:grpSpPr>
        <a:xfrm>
          <a:off x="0" y="0"/>
          <a:ext cx="0" cy="0"/>
          <a:chOff x="0" y="0"/>
          <a:chExt cx="0" cy="0"/>
        </a:xfrm>
      </p:grpSpPr>
      <p:sp>
        <p:nvSpPr>
          <p:cNvPr id="29" name="Google Shape;29;g1adf6c41288_2_0: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0" name="Google Shape;30;g1adf6c41288_2_0:notes"/>
          <p:cNvSpPr txBox="1"/>
          <p:nvPr>
            <p:ph idx="1" type="body"/>
          </p:nvPr>
        </p:nvSpPr>
        <p:spPr>
          <a:xfrm>
            <a:off x="701675" y="4416425"/>
            <a:ext cx="5607000" cy="41832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
        <p:nvSpPr>
          <p:cNvPr id="31" name="Google Shape;31;g1adf6c41288_2_0:notes"/>
          <p:cNvSpPr txBox="1"/>
          <p:nvPr>
            <p:ph idx="12" type="sldNum"/>
          </p:nvPr>
        </p:nvSpPr>
        <p:spPr>
          <a:xfrm>
            <a:off x="3970338" y="8829675"/>
            <a:ext cx="3038400" cy="465000"/>
          </a:xfrm>
          <a:prstGeom prst="rect">
            <a:avLst/>
          </a:prstGeom>
          <a:noFill/>
          <a:ln>
            <a:noFill/>
          </a:ln>
        </p:spPr>
        <p:txBody>
          <a:bodyPr anchorCtr="0" anchor="b" bIns="46575" lIns="93175" spcFirstLastPara="1" rIns="93175" wrap="square" tIns="46575">
            <a:noAutofit/>
          </a:bodyPr>
          <a:lstStyle/>
          <a:p>
            <a:pPr indent="0" lvl="0" marL="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 name="Shape 65"/>
        <p:cNvGrpSpPr/>
        <p:nvPr/>
      </p:nvGrpSpPr>
      <p:grpSpPr>
        <a:xfrm>
          <a:off x="0" y="0"/>
          <a:ext cx="0" cy="0"/>
          <a:chOff x="0" y="0"/>
          <a:chExt cx="0" cy="0"/>
        </a:xfrm>
      </p:grpSpPr>
      <p:sp>
        <p:nvSpPr>
          <p:cNvPr id="66" name="Google Shape;66;p6: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67" name="Google Shape;67;p6: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p6: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4: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74" name="Google Shape;74;p4: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5" name="Google Shape;75;p4: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3: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1" name="Google Shape;81;p3: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2" name="Google Shape;82;p3: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5: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88" name="Google Shape;88;p5: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5: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b878aeee1c_0_1:notes"/>
          <p:cNvSpPr txBox="1"/>
          <p:nvPr>
            <p:ph idx="12" type="sldNum"/>
          </p:nvPr>
        </p:nvSpPr>
        <p:spPr>
          <a:xfrm>
            <a:off x="3970338" y="8829675"/>
            <a:ext cx="3038400" cy="465000"/>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5" name="Google Shape;95;g2b878aeee1c_0_1: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6" name="Google Shape;96;g2b878aeee1c_0_1:notes"/>
          <p:cNvSpPr txBox="1"/>
          <p:nvPr>
            <p:ph idx="1" type="body"/>
          </p:nvPr>
        </p:nvSpPr>
        <p:spPr>
          <a:xfrm>
            <a:off x="701675" y="4416425"/>
            <a:ext cx="5607000" cy="4183200"/>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8:notes"/>
          <p:cNvSpPr txBox="1"/>
          <p:nvPr>
            <p:ph idx="12" type="sldNum"/>
          </p:nvPr>
        </p:nvSpPr>
        <p:spPr>
          <a:xfrm>
            <a:off x="3970338" y="8829675"/>
            <a:ext cx="3038475" cy="465138"/>
          </a:xfrm>
          <a:prstGeom prst="rect">
            <a:avLst/>
          </a:prstGeom>
          <a:noFill/>
          <a:ln>
            <a:noFill/>
          </a:ln>
        </p:spPr>
        <p:txBody>
          <a:bodyPr anchorCtr="0" anchor="b" bIns="46575" lIns="93175" spcFirstLastPara="1" rIns="93175" wrap="square" tIns="46575">
            <a:noAutofit/>
          </a:bodyPr>
          <a:lstStyle/>
          <a:p>
            <a:pPr indent="0" lvl="0" marL="0" marR="0" rtl="0" algn="r">
              <a:lnSpc>
                <a:spcPct val="100000"/>
              </a:lnSpc>
              <a:spcBef>
                <a:spcPts val="0"/>
              </a:spcBef>
              <a:spcAft>
                <a:spcPts val="0"/>
              </a:spcAft>
              <a:buSzPts val="1200"/>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2" name="Google Shape;102;p8:notes"/>
          <p:cNvSpPr/>
          <p:nvPr>
            <p:ph idx="2" type="sldImg"/>
          </p:nvPr>
        </p:nvSpPr>
        <p:spPr>
          <a:xfrm>
            <a:off x="1181100" y="696913"/>
            <a:ext cx="4648200" cy="348615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3" name="Google Shape;103;p8:notes"/>
          <p:cNvSpPr txBox="1"/>
          <p:nvPr>
            <p:ph idx="1" type="body"/>
          </p:nvPr>
        </p:nvSpPr>
        <p:spPr>
          <a:xfrm>
            <a:off x="701675" y="4416425"/>
            <a:ext cx="5607050" cy="4183063"/>
          </a:xfrm>
          <a:prstGeom prst="rect">
            <a:avLst/>
          </a:prstGeom>
          <a:noFill/>
          <a:ln>
            <a:noFill/>
          </a:ln>
        </p:spPr>
        <p:txBody>
          <a:bodyPr anchorCtr="0" anchor="t" bIns="46575" lIns="93175" spcFirstLastPara="1" rIns="93175" wrap="square" tIns="46575">
            <a:noAutofit/>
          </a:bodyPr>
          <a:lstStyle/>
          <a:p>
            <a:pPr indent="0" lvl="0" marL="0" rtl="0" algn="l">
              <a:lnSpc>
                <a:spcPct val="100000"/>
              </a:lnSpc>
              <a:spcBef>
                <a:spcPts val="0"/>
              </a:spcBef>
              <a:spcAft>
                <a:spcPts val="0"/>
              </a:spcAft>
              <a:buSzPts val="1400"/>
              <a:buNone/>
            </a:pPr>
            <a:r>
              <a:t/>
            </a:r>
            <a:endParaRPr>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12" name="Shape 12"/>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type="objOnly">
  <p:cSld name="OBJECT_ONLY">
    <p:spTree>
      <p:nvGrpSpPr>
        <p:cNvPr id="13" name="Shape 13"/>
        <p:cNvGrpSpPr/>
        <p:nvPr/>
      </p:nvGrpSpPr>
      <p:grpSpPr>
        <a:xfrm>
          <a:off x="0" y="0"/>
          <a:ext cx="0" cy="0"/>
          <a:chOff x="0" y="0"/>
          <a:chExt cx="0" cy="0"/>
        </a:xfrm>
      </p:grpSpPr>
      <p:sp>
        <p:nvSpPr>
          <p:cNvPr id="14" name="Google Shape;14;p24"/>
          <p:cNvSpPr txBox="1"/>
          <p:nvPr>
            <p:ph idx="1" type="body"/>
          </p:nvPr>
        </p:nvSpPr>
        <p:spPr>
          <a:xfrm>
            <a:off x="0" y="0"/>
            <a:ext cx="9144000" cy="6126163"/>
          </a:xfrm>
          <a:prstGeom prst="rect">
            <a:avLst/>
          </a:prstGeom>
          <a:noFill/>
          <a:ln>
            <a:noFill/>
          </a:ln>
        </p:spPr>
        <p:txBody>
          <a:bodyPr anchorCtr="0" anchor="t" bIns="45700" lIns="91425" spcFirstLastPara="1" rIns="91425" wrap="square" tIns="45700">
            <a:no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Arial"/>
                <a:ea typeface="Arial"/>
                <a:cs typeface="Arial"/>
                <a:sym typeface="Arial"/>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5" name="Shape 15"/>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9" name="Shape 9"/>
        <p:cNvGrpSpPr/>
        <p:nvPr/>
      </p:nvGrpSpPr>
      <p:grpSpPr>
        <a:xfrm>
          <a:off x="0" y="0"/>
          <a:ext cx="0" cy="0"/>
          <a:chOff x="0" y="0"/>
          <a:chExt cx="0" cy="0"/>
        </a:xfrm>
      </p:grpSpPr>
      <p:sp>
        <p:nvSpPr>
          <p:cNvPr id="10" name="Google Shape;10;p22"/>
          <p:cNvSpPr/>
          <p:nvPr/>
        </p:nvSpPr>
        <p:spPr>
          <a:xfrm>
            <a:off x="0" y="0"/>
            <a:ext cx="9144000" cy="862013"/>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t/>
            </a:r>
            <a:endParaRPr b="0" i="0" sz="4400" u="none" cap="none" strike="noStrike">
              <a:solidFill>
                <a:schemeClr val="dk2"/>
              </a:solidFill>
              <a:latin typeface="Arial"/>
              <a:ea typeface="Arial"/>
              <a:cs typeface="Arial"/>
              <a:sym typeface="Arial"/>
            </a:endParaRPr>
          </a:p>
        </p:txBody>
      </p:sp>
      <p:pic>
        <p:nvPicPr>
          <p:cNvPr descr="approved_bluegrey.png" id="11" name="Google Shape;11;p22"/>
          <p:cNvPicPr preferRelativeResize="0"/>
          <p:nvPr/>
        </p:nvPicPr>
        <p:blipFill rotWithShape="1">
          <a:blip r:embed="rId1">
            <a:alphaModFix/>
          </a:blip>
          <a:srcRect b="0" l="0" r="0" t="0"/>
          <a:stretch/>
        </p:blipFill>
        <p:spPr>
          <a:xfrm>
            <a:off x="382588" y="6378575"/>
            <a:ext cx="2208212" cy="32702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hyperlink" Target="https://provost.columbia.edu/sites/provost.columbia.edu/files/content/Faculty%20Affairs/Tenure%20Guidelines/Tenure_Guidelines.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1" Type="http://schemas.openxmlformats.org/officeDocument/2006/relationships/image" Target="../media/image11.jpg"/><Relationship Id="rId10" Type="http://schemas.openxmlformats.org/officeDocument/2006/relationships/image" Target="../media/image6.jpg"/><Relationship Id="rId13" Type="http://schemas.openxmlformats.org/officeDocument/2006/relationships/image" Target="../media/image10.jpg"/><Relationship Id="rId12"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5.jpg"/><Relationship Id="rId9" Type="http://schemas.openxmlformats.org/officeDocument/2006/relationships/image" Target="../media/image15.png"/><Relationship Id="rId15" Type="http://schemas.openxmlformats.org/officeDocument/2006/relationships/image" Target="../media/image16.jpg"/><Relationship Id="rId14" Type="http://schemas.openxmlformats.org/officeDocument/2006/relationships/image" Target="../media/image9.jpg"/><Relationship Id="rId17" Type="http://schemas.openxmlformats.org/officeDocument/2006/relationships/image" Target="../media/image13.jpg"/><Relationship Id="rId16" Type="http://schemas.openxmlformats.org/officeDocument/2006/relationships/image" Target="../media/image12.png"/><Relationship Id="rId5" Type="http://schemas.openxmlformats.org/officeDocument/2006/relationships/image" Target="../media/image3.jpg"/><Relationship Id="rId6" Type="http://schemas.openxmlformats.org/officeDocument/2006/relationships/image" Target="../media/image17.png"/><Relationship Id="rId7" Type="http://schemas.openxmlformats.org/officeDocument/2006/relationships/image" Target="../media/image14.png"/><Relationship Id="rId8"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provost.columbia.edu/sites/default/files/content/Faculty%20Affairs/Tenure%20Guidelines/Tenure_Guidelines.pdf" TargetMode="External"/><Relationship Id="rId4" Type="http://schemas.openxmlformats.org/officeDocument/2006/relationships/hyperlink" Target="https://secretary.columbia.edu/sites/secretary.columbia.edu/files/content/University%20Charters_Statutes_as%20of%20September2025_REVISED.pdf" TargetMode="External"/><Relationship Id="rId5" Type="http://schemas.openxmlformats.org/officeDocument/2006/relationships/hyperlink" Target="https://facultyhandbook.columbia.edu/"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 name="Shape 19"/>
        <p:cNvGrpSpPr/>
        <p:nvPr/>
      </p:nvGrpSpPr>
      <p:grpSpPr>
        <a:xfrm>
          <a:off x="0" y="0"/>
          <a:ext cx="0" cy="0"/>
          <a:chOff x="0" y="0"/>
          <a:chExt cx="0" cy="0"/>
        </a:xfrm>
      </p:grpSpPr>
      <p:pic>
        <p:nvPicPr>
          <p:cNvPr descr="lastslide.jpg" id="20" name="Google Shape;20;p1"/>
          <p:cNvPicPr preferRelativeResize="0"/>
          <p:nvPr/>
        </p:nvPicPr>
        <p:blipFill rotWithShape="1">
          <a:blip r:embed="rId3">
            <a:alphaModFix/>
          </a:blip>
          <a:srcRect b="0" l="0" r="0" t="0"/>
          <a:stretch/>
        </p:blipFill>
        <p:spPr>
          <a:xfrm>
            <a:off x="-93663" y="-104775"/>
            <a:ext cx="9331326"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0"/>
          <p:cNvSpPr/>
          <p:nvPr/>
        </p:nvSpPr>
        <p:spPr>
          <a:xfrm>
            <a:off x="647700" y="2412901"/>
            <a:ext cx="7848600" cy="318544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600" u="none" cap="none" strike="noStrike">
                <a:solidFill>
                  <a:schemeClr val="dk1"/>
                </a:solidFill>
                <a:latin typeface="Arial"/>
                <a:ea typeface="Arial"/>
                <a:cs typeface="Arial"/>
                <a:sym typeface="Arial"/>
              </a:rPr>
              <a:t>Case Statement</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600" u="none" cap="none" strike="noStrike">
                <a:solidFill>
                  <a:schemeClr val="dk1"/>
                </a:solidFill>
                <a:latin typeface="Arial"/>
                <a:ea typeface="Arial"/>
                <a:cs typeface="Arial"/>
                <a:sym typeface="Arial"/>
              </a:rPr>
              <a:t>The case statement is compiled by the School and consists of the following sections:</a:t>
            </a:r>
            <a:endParaRPr b="0" i="0" sz="1600" u="none" cap="none" strike="noStrike">
              <a:solidFill>
                <a:srgbClr val="000000"/>
              </a:solidFill>
              <a:latin typeface="Arial"/>
              <a:ea typeface="Arial"/>
              <a:cs typeface="Arial"/>
              <a:sym typeface="Arial"/>
            </a:endParaRPr>
          </a:p>
          <a:p>
            <a:pPr indent="-317500" lvl="1" marL="800100" marR="0" rtl="0" algn="l">
              <a:lnSpc>
                <a:spcPct val="100000"/>
              </a:lnSpc>
              <a:spcBef>
                <a:spcPts val="0"/>
              </a:spcBef>
              <a:spcAft>
                <a:spcPts val="0"/>
              </a:spcAft>
              <a:buClr>
                <a:schemeClr val="dk1"/>
              </a:buClr>
              <a:buSzPts val="1400"/>
              <a:buFont typeface="Arial"/>
              <a:buAutoNum type="alphaUcPeriod"/>
            </a:pPr>
            <a:r>
              <a:rPr b="0" i="0" lang="en-US" sz="1600" u="none" cap="none" strike="noStrike">
                <a:solidFill>
                  <a:schemeClr val="dk1"/>
                </a:solidFill>
                <a:latin typeface="Arial"/>
                <a:ea typeface="Arial"/>
                <a:cs typeface="Arial"/>
                <a:sym typeface="Arial"/>
              </a:rPr>
              <a:t>Analysis of the department/division and school</a:t>
            </a:r>
            <a:endParaRPr b="0" i="0" sz="1600" u="none" cap="none" strike="noStrike">
              <a:solidFill>
                <a:srgbClr val="000000"/>
              </a:solidFill>
              <a:latin typeface="Arial"/>
              <a:ea typeface="Arial"/>
              <a:cs typeface="Arial"/>
              <a:sym typeface="Arial"/>
            </a:endParaRPr>
          </a:p>
          <a:p>
            <a:pPr indent="-317500" lvl="1" marL="800100" marR="0" rtl="0" algn="l">
              <a:lnSpc>
                <a:spcPct val="100000"/>
              </a:lnSpc>
              <a:spcBef>
                <a:spcPts val="300"/>
              </a:spcBef>
              <a:spcAft>
                <a:spcPts val="0"/>
              </a:spcAft>
              <a:buClr>
                <a:schemeClr val="dk1"/>
              </a:buClr>
              <a:buSzPts val="1400"/>
              <a:buFont typeface="Arial"/>
              <a:buAutoNum type="alphaUcPeriod"/>
            </a:pPr>
            <a:r>
              <a:rPr b="0" i="0" lang="en-US" sz="1600" u="none" cap="none" strike="noStrike">
                <a:solidFill>
                  <a:schemeClr val="dk1"/>
                </a:solidFill>
                <a:latin typeface="Arial"/>
                <a:ea typeface="Arial"/>
                <a:cs typeface="Arial"/>
                <a:sym typeface="Arial"/>
              </a:rPr>
              <a:t>Report on the nomination process</a:t>
            </a:r>
            <a:endParaRPr/>
          </a:p>
          <a:p>
            <a:pPr indent="-317500" lvl="1" marL="800100" marR="0" rtl="0" algn="l">
              <a:lnSpc>
                <a:spcPct val="100000"/>
              </a:lnSpc>
              <a:spcBef>
                <a:spcPts val="300"/>
              </a:spcBef>
              <a:spcAft>
                <a:spcPts val="0"/>
              </a:spcAft>
              <a:buClr>
                <a:schemeClr val="dk1"/>
              </a:buClr>
              <a:buSzPts val="1400"/>
              <a:buFont typeface="Arial"/>
              <a:buAutoNum type="alphaUcPeriod"/>
            </a:pPr>
            <a:r>
              <a:rPr b="0" i="0" lang="en-US" sz="1600" u="none" cap="none" strike="noStrike">
                <a:solidFill>
                  <a:schemeClr val="dk1"/>
                </a:solidFill>
                <a:latin typeface="Arial"/>
                <a:ea typeface="Arial"/>
                <a:cs typeface="Arial"/>
                <a:sym typeface="Arial"/>
              </a:rPr>
              <a:t>Report on the vote </a:t>
            </a:r>
            <a:endParaRPr b="0" i="0" sz="1600" u="none" cap="none" strike="noStrike">
              <a:solidFill>
                <a:srgbClr val="000000"/>
              </a:solidFill>
              <a:latin typeface="Arial"/>
              <a:ea typeface="Arial"/>
              <a:cs typeface="Arial"/>
              <a:sym typeface="Arial"/>
            </a:endParaRPr>
          </a:p>
          <a:p>
            <a:pPr indent="-317500" lvl="1" marL="800100" marR="0" rtl="0" algn="l">
              <a:lnSpc>
                <a:spcPct val="100000"/>
              </a:lnSpc>
              <a:spcBef>
                <a:spcPts val="300"/>
              </a:spcBef>
              <a:spcAft>
                <a:spcPts val="0"/>
              </a:spcAft>
              <a:buClr>
                <a:schemeClr val="dk1"/>
              </a:buClr>
              <a:buSzPts val="1400"/>
              <a:buFont typeface="Arial"/>
              <a:buAutoNum type="alphaUcPeriod"/>
            </a:pPr>
            <a:r>
              <a:rPr b="0" i="0" lang="en-US" sz="1600" u="none" cap="none" strike="noStrike">
                <a:solidFill>
                  <a:schemeClr val="dk1"/>
                </a:solidFill>
                <a:latin typeface="Arial"/>
                <a:ea typeface="Arial"/>
                <a:cs typeface="Arial"/>
                <a:sym typeface="Arial"/>
              </a:rPr>
              <a:t>Assessment of the nominee’s qualifications</a:t>
            </a:r>
            <a:endParaRPr b="0" i="0" sz="1600" u="none" cap="none" strike="noStrike">
              <a:solidFill>
                <a:srgbClr val="000000"/>
              </a:solidFill>
              <a:latin typeface="Arial"/>
              <a:ea typeface="Arial"/>
              <a:cs typeface="Arial"/>
              <a:sym typeface="Arial"/>
            </a:endParaRPr>
          </a:p>
          <a:p>
            <a:pPr indent="-317500" lvl="2" marL="1257300" marR="0" rtl="0" algn="l">
              <a:lnSpc>
                <a:spcPct val="100000"/>
              </a:lnSpc>
              <a:spcBef>
                <a:spcPts val="300"/>
              </a:spcBef>
              <a:spcAft>
                <a:spcPts val="0"/>
              </a:spcAft>
              <a:buClr>
                <a:schemeClr val="dk1"/>
              </a:buClr>
              <a:buSzPts val="1400"/>
              <a:buFont typeface="Arial"/>
              <a:buAutoNum type="arabicPeriod"/>
            </a:pPr>
            <a:r>
              <a:rPr b="0" i="0" lang="en-US" sz="1600" u="none" cap="none" strike="noStrike">
                <a:solidFill>
                  <a:schemeClr val="dk1"/>
                </a:solidFill>
                <a:latin typeface="Arial"/>
                <a:ea typeface="Arial"/>
                <a:cs typeface="Arial"/>
                <a:sym typeface="Arial"/>
              </a:rPr>
              <a:t>Research and scholarship</a:t>
            </a:r>
            <a:endParaRPr b="0" i="0" sz="1600" u="none" cap="none" strike="noStrike">
              <a:solidFill>
                <a:srgbClr val="000000"/>
              </a:solidFill>
              <a:latin typeface="Arial"/>
              <a:ea typeface="Arial"/>
              <a:cs typeface="Arial"/>
              <a:sym typeface="Arial"/>
            </a:endParaRPr>
          </a:p>
          <a:p>
            <a:pPr indent="-317500" lvl="2" marL="1257300" marR="0" rtl="0" algn="l">
              <a:lnSpc>
                <a:spcPct val="100000"/>
              </a:lnSpc>
              <a:spcBef>
                <a:spcPts val="300"/>
              </a:spcBef>
              <a:spcAft>
                <a:spcPts val="0"/>
              </a:spcAft>
              <a:buClr>
                <a:schemeClr val="dk1"/>
              </a:buClr>
              <a:buSzPts val="1400"/>
              <a:buFont typeface="Arial"/>
              <a:buAutoNum type="arabicPeriod"/>
            </a:pPr>
            <a:r>
              <a:rPr b="0" i="0" lang="en-US" sz="1600" u="none" cap="none" strike="noStrike">
                <a:solidFill>
                  <a:schemeClr val="dk1"/>
                </a:solidFill>
                <a:latin typeface="Arial"/>
                <a:ea typeface="Arial"/>
                <a:cs typeface="Arial"/>
                <a:sym typeface="Arial"/>
              </a:rPr>
              <a:t>Statistical summary of teaching evaluations</a:t>
            </a:r>
            <a:endParaRPr/>
          </a:p>
          <a:p>
            <a:pPr indent="-317500" lvl="2" marL="1257300" marR="0" rtl="0" algn="l">
              <a:lnSpc>
                <a:spcPct val="100000"/>
              </a:lnSpc>
              <a:spcBef>
                <a:spcPts val="300"/>
              </a:spcBef>
              <a:spcAft>
                <a:spcPts val="0"/>
              </a:spcAft>
              <a:buClr>
                <a:schemeClr val="dk1"/>
              </a:buClr>
              <a:buSzPts val="1400"/>
              <a:buFont typeface="Arial"/>
              <a:buAutoNum type="arabicPeriod"/>
            </a:pPr>
            <a:r>
              <a:rPr b="0" i="0" lang="en-US" sz="1600" u="none" cap="none" strike="noStrike">
                <a:solidFill>
                  <a:schemeClr val="dk1"/>
                </a:solidFill>
                <a:latin typeface="Arial"/>
                <a:ea typeface="Arial"/>
                <a:cs typeface="Arial"/>
                <a:sym typeface="Arial"/>
              </a:rPr>
              <a:t>The candidate’s qualifications in comparison with other scholars in the field should be discussed, including the candidate’s potential for future scholarly development</a:t>
            </a:r>
            <a:endParaRPr b="0" i="0" sz="1600" u="none" cap="none" strike="noStrike">
              <a:solidFill>
                <a:srgbClr val="000000"/>
              </a:solidFill>
              <a:latin typeface="Arial"/>
              <a:ea typeface="Arial"/>
              <a:cs typeface="Arial"/>
              <a:sym typeface="Arial"/>
            </a:endParaRPr>
          </a:p>
        </p:txBody>
      </p:sp>
      <p:sp>
        <p:nvSpPr>
          <p:cNvPr id="113" name="Google Shape;113;p10"/>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Dossier</a:t>
            </a:r>
            <a:endParaRPr b="0" i="0" sz="1400" u="none" cap="none" strike="noStrike">
              <a:solidFill>
                <a:srgbClr val="000000"/>
              </a:solidFill>
              <a:latin typeface="Arial"/>
              <a:ea typeface="Arial"/>
              <a:cs typeface="Arial"/>
              <a:sym typeface="Arial"/>
            </a:endParaRPr>
          </a:p>
        </p:txBody>
      </p:sp>
      <p:sp>
        <p:nvSpPr>
          <p:cNvPr id="114" name="Google Shape;114;p10"/>
          <p:cNvSpPr/>
          <p:nvPr/>
        </p:nvSpPr>
        <p:spPr>
          <a:xfrm>
            <a:off x="576575" y="1018150"/>
            <a:ext cx="7848600" cy="13849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1200"/>
              </a:spcBef>
              <a:spcAft>
                <a:spcPts val="0"/>
              </a:spcAft>
              <a:buClr>
                <a:srgbClr val="000000"/>
              </a:buClr>
              <a:buSzPts val="1800"/>
              <a:buFont typeface="Arial"/>
              <a:buNone/>
            </a:pPr>
            <a:r>
              <a:rPr b="1" i="0" lang="en-US" sz="1600" u="none" cap="none" strike="noStrike">
                <a:solidFill>
                  <a:schemeClr val="dk1"/>
                </a:solidFill>
                <a:latin typeface="Arial"/>
                <a:ea typeface="Arial"/>
                <a:cs typeface="Arial"/>
                <a:sym typeface="Arial"/>
              </a:rPr>
              <a:t>Reports</a:t>
            </a:r>
            <a:endParaRPr b="0" i="0" sz="16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600" u="none" cap="none" strike="noStrike">
                <a:solidFill>
                  <a:schemeClr val="dk1"/>
                </a:solidFill>
                <a:latin typeface="Arial"/>
                <a:ea typeface="Arial"/>
                <a:cs typeface="Arial"/>
                <a:sym typeface="Arial"/>
              </a:rPr>
              <a:t>A letter from the nominating Executive Vice President recommending the candidate for tenure and a letter or report from the school-level review committee recommending the candidate for tenure are included in all dossiers.</a:t>
            </a:r>
            <a:endParaRPr b="0" i="0" sz="1600" u="none" cap="none" strike="noStrike">
              <a:solidFill>
                <a:srgbClr val="000000"/>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1"/>
          <p:cNvSpPr/>
          <p:nvPr/>
        </p:nvSpPr>
        <p:spPr>
          <a:xfrm>
            <a:off x="152400" y="1104900"/>
            <a:ext cx="8839200" cy="46196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400"/>
              <a:buFont typeface="Arial"/>
              <a:buNone/>
            </a:pPr>
            <a:r>
              <a:rPr b="1" i="0" lang="en-US" sz="2400" u="none" cap="none" strike="noStrike">
                <a:solidFill>
                  <a:schemeClr val="dk2"/>
                </a:solidFill>
                <a:latin typeface="Arial"/>
                <a:ea typeface="Arial"/>
                <a:cs typeface="Arial"/>
                <a:sym typeface="Arial"/>
              </a:rPr>
              <a:t>Candidate’s Responsibility</a:t>
            </a:r>
            <a:endParaRPr b="1" i="0" sz="1400" u="none" cap="none" strike="noStrike">
              <a:solidFill>
                <a:schemeClr val="dk2"/>
              </a:solidFill>
              <a:latin typeface="Arial"/>
              <a:ea typeface="Arial"/>
              <a:cs typeface="Arial"/>
              <a:sym typeface="Arial"/>
            </a:endParaRPr>
          </a:p>
        </p:txBody>
      </p:sp>
      <p:sp>
        <p:nvSpPr>
          <p:cNvPr id="121" name="Google Shape;121;p11"/>
          <p:cNvSpPr/>
          <p:nvPr/>
        </p:nvSpPr>
        <p:spPr>
          <a:xfrm>
            <a:off x="685800" y="1905000"/>
            <a:ext cx="7848600" cy="3786188"/>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A current </a:t>
            </a:r>
            <a:r>
              <a:rPr b="0" i="1" lang="en-US" sz="1800" u="none" cap="none" strike="noStrike">
                <a:solidFill>
                  <a:srgbClr val="FF0000"/>
                </a:solidFill>
                <a:latin typeface="Arial"/>
                <a:ea typeface="Arial"/>
                <a:cs typeface="Arial"/>
                <a:sym typeface="Arial"/>
              </a:rPr>
              <a:t>curriculum vitae </a:t>
            </a:r>
            <a:r>
              <a:rPr b="0" i="0" lang="en-US" sz="1800" u="none" cap="none" strike="noStrike">
                <a:solidFill>
                  <a:schemeClr val="dk1"/>
                </a:solidFill>
                <a:latin typeface="Arial"/>
                <a:ea typeface="Arial"/>
                <a:cs typeface="Arial"/>
                <a:sym typeface="Arial"/>
              </a:rPr>
              <a:t>with its date of preparation.</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rgbClr val="FF0000"/>
                </a:solidFill>
                <a:latin typeface="Arial"/>
                <a:ea typeface="Arial"/>
                <a:cs typeface="Arial"/>
                <a:sym typeface="Arial"/>
              </a:rPr>
              <a:t>Statement</a:t>
            </a:r>
            <a:r>
              <a:rPr b="0" i="0" lang="en-US" sz="1800" u="none" cap="none" strike="noStrike">
                <a:solidFill>
                  <a:schemeClr val="dk1"/>
                </a:solidFill>
                <a:latin typeface="Arial"/>
                <a:ea typeface="Arial"/>
                <a:cs typeface="Arial"/>
                <a:sym typeface="Arial"/>
              </a:rPr>
              <a:t> of the Nominee – A brief statement of no more than 5 –10 pages on their current and future plans with regard to research and teaching.</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rgbClr val="FF0000"/>
                </a:solidFill>
                <a:latin typeface="Arial"/>
                <a:ea typeface="Arial"/>
                <a:cs typeface="Arial"/>
                <a:sym typeface="Arial"/>
              </a:rPr>
              <a:t>Publications</a:t>
            </a:r>
            <a:r>
              <a:rPr b="0" i="0" lang="en-US" sz="1800" u="none" cap="none" strike="noStrike">
                <a:solidFill>
                  <a:schemeClr val="dk1"/>
                </a:solidFill>
                <a:latin typeface="Arial"/>
                <a:ea typeface="Arial"/>
                <a:cs typeface="Arial"/>
                <a:sym typeface="Arial"/>
              </a:rPr>
              <a:t> and/or creative </a:t>
            </a:r>
            <a:r>
              <a:rPr b="0" i="0" lang="en-US" sz="1800" u="none" cap="none" strike="noStrike">
                <a:solidFill>
                  <a:srgbClr val="FF0000"/>
                </a:solidFill>
                <a:latin typeface="Arial"/>
                <a:ea typeface="Arial"/>
                <a:cs typeface="Arial"/>
                <a:sym typeface="Arial"/>
              </a:rPr>
              <a:t>materials</a:t>
            </a:r>
            <a:r>
              <a:rPr b="0" i="0" lang="en-US" sz="1800" u="none" cap="none" strike="noStrike">
                <a:solidFill>
                  <a:schemeClr val="dk1"/>
                </a:solidFill>
                <a:latin typeface="Arial"/>
                <a:ea typeface="Arial"/>
                <a:cs typeface="Arial"/>
                <a:sym typeface="Arial"/>
              </a:rPr>
              <a: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Any </a:t>
            </a:r>
            <a:r>
              <a:rPr b="0" i="0" lang="en-US" sz="1800" u="none" cap="none" strike="noStrike">
                <a:solidFill>
                  <a:srgbClr val="FF0000"/>
                </a:solidFill>
                <a:latin typeface="Arial"/>
                <a:ea typeface="Arial"/>
                <a:cs typeface="Arial"/>
                <a:sym typeface="Arial"/>
              </a:rPr>
              <a:t>teaching evaluations</a:t>
            </a:r>
            <a:r>
              <a:rPr b="0" i="0" lang="en-US" sz="1800" u="none" cap="none" strike="noStrike">
                <a:solidFill>
                  <a:schemeClr val="dk1"/>
                </a:solidFill>
                <a:latin typeface="Arial"/>
                <a:ea typeface="Arial"/>
                <a:cs typeface="Arial"/>
                <a:sym typeface="Arial"/>
              </a:rPr>
              <a:t> from courses taught at Columbia or a previous institution.</a:t>
            </a:r>
            <a:endParaRPr b="0" i="0" sz="1400" u="none" cap="none" strike="noStrike">
              <a:solidFill>
                <a:srgbClr val="000000"/>
              </a:solidFill>
              <a:latin typeface="Arial"/>
              <a:ea typeface="Arial"/>
              <a:cs typeface="Arial"/>
              <a:sym typeface="Arial"/>
            </a:endParaRPr>
          </a:p>
          <a:p>
            <a:pPr indent="-228600" lvl="0" marL="342900" marR="0" rtl="0" algn="l">
              <a:lnSpc>
                <a:spcPct val="100000"/>
              </a:lnSpc>
              <a:spcBef>
                <a:spcPts val="12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00000"/>
              </a:lnSpc>
              <a:spcBef>
                <a:spcPts val="12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For detailed information please refer to the </a:t>
            </a: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University Tenure Guidelines</a:t>
            </a:r>
            <a:r>
              <a:rPr b="0" i="0" lang="en-US" sz="18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sp>
        <p:nvSpPr>
          <p:cNvPr id="122" name="Google Shape;122;p11"/>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Dossier</a:t>
            </a:r>
            <a:endParaRPr b="1" i="0" sz="1800" u="none" cap="none" strike="noStrike">
              <a:solidFill>
                <a:schemeClr val="dk2"/>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2"/>
          <p:cNvSpPr/>
          <p:nvPr/>
        </p:nvSpPr>
        <p:spPr>
          <a:xfrm>
            <a:off x="647700" y="1676400"/>
            <a:ext cx="7848600" cy="41243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1" lang="en-US" sz="1800" u="none" cap="none" strike="noStrike">
                <a:solidFill>
                  <a:schemeClr val="dk1"/>
                </a:solidFill>
                <a:latin typeface="Arial"/>
                <a:ea typeface="Arial"/>
                <a:cs typeface="Arial"/>
                <a:sym typeface="Arial"/>
              </a:rPr>
              <a:t>CURRICULUM VITAE</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Every dossier requires a candidate’s current c.v. with its date of preparation and should include the following:</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Field of specialization</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Education</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All academic and non-academic positions held</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Honors, prizes and fellowships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Grants and contracts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Publications (in bibliographic form)</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Patents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Teaching experience</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Invited talks</a:t>
            </a:r>
            <a:endParaRPr b="0" i="0" sz="1400" u="none" cap="none" strike="noStrike">
              <a:solidFill>
                <a:srgbClr val="000000"/>
              </a:solidFill>
              <a:latin typeface="Arial"/>
              <a:ea typeface="Arial"/>
              <a:cs typeface="Arial"/>
              <a:sym typeface="Arial"/>
            </a:endParaRPr>
          </a:p>
          <a:p>
            <a:pPr indent="-342900" lvl="1" marL="800100" marR="0" rtl="0" algn="l">
              <a:lnSpc>
                <a:spcPct val="100000"/>
              </a:lnSpc>
              <a:spcBef>
                <a:spcPts val="0"/>
              </a:spcBef>
              <a:spcAft>
                <a:spcPts val="0"/>
              </a:spcAft>
              <a:buClr>
                <a:schemeClr val="dk1"/>
              </a:buClr>
              <a:buSzPts val="1800"/>
              <a:buFont typeface="Arial"/>
              <a:buAutoNum type="alphaUcPeriod"/>
            </a:pPr>
            <a:r>
              <a:rPr b="0" i="0" lang="en-US" sz="1800" u="none" cap="none" strike="noStrike">
                <a:solidFill>
                  <a:schemeClr val="dk1"/>
                </a:solidFill>
                <a:latin typeface="Arial"/>
                <a:ea typeface="Arial"/>
                <a:cs typeface="Arial"/>
                <a:sym typeface="Arial"/>
              </a:rPr>
              <a:t>Service</a:t>
            </a:r>
            <a:endParaRPr b="0" i="0" sz="1400" u="none" cap="none" strike="noStrike">
              <a:solidFill>
                <a:srgbClr val="000000"/>
              </a:solidFill>
              <a:latin typeface="Arial"/>
              <a:ea typeface="Arial"/>
              <a:cs typeface="Arial"/>
              <a:sym typeface="Arial"/>
            </a:endParaRPr>
          </a:p>
        </p:txBody>
      </p:sp>
      <p:sp>
        <p:nvSpPr>
          <p:cNvPr id="129" name="Google Shape;129;p12"/>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Dossier: Candidate’s Responsibility</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3"/>
          <p:cNvSpPr/>
          <p:nvPr/>
        </p:nvSpPr>
        <p:spPr>
          <a:xfrm>
            <a:off x="647700" y="1143000"/>
            <a:ext cx="7848600" cy="45243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Statement of the nominee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nominee prepares a brief statement of no more than 5-10 pages their </a:t>
            </a:r>
            <a:r>
              <a:rPr b="0" i="0" lang="en-US" sz="1800" u="none" cap="none" strike="noStrike">
                <a:solidFill>
                  <a:srgbClr val="FF0000"/>
                </a:solidFill>
                <a:latin typeface="Arial"/>
                <a:ea typeface="Arial"/>
                <a:cs typeface="Arial"/>
                <a:sym typeface="Arial"/>
              </a:rPr>
              <a:t>current and future plans</a:t>
            </a:r>
            <a:r>
              <a:rPr b="0" i="0" lang="en-US" sz="1800" u="none" cap="none" strike="noStrike">
                <a:solidFill>
                  <a:schemeClr val="dk1"/>
                </a:solidFill>
                <a:latin typeface="Arial"/>
                <a:ea typeface="Arial"/>
                <a:cs typeface="Arial"/>
                <a:sym typeface="Arial"/>
              </a:rPr>
              <a:t> with regard to </a:t>
            </a:r>
            <a:r>
              <a:rPr b="0" i="0" lang="en-US" sz="1800" u="none" cap="none" strike="noStrike">
                <a:solidFill>
                  <a:srgbClr val="FF0000"/>
                </a:solidFill>
                <a:latin typeface="Arial"/>
                <a:ea typeface="Arial"/>
                <a:cs typeface="Arial"/>
                <a:sym typeface="Arial"/>
              </a:rPr>
              <a:t>research</a:t>
            </a:r>
            <a:r>
              <a:rPr b="0" i="0" lang="en-US" sz="1800" u="none" cap="none" strike="noStrike">
                <a:solidFill>
                  <a:schemeClr val="dk1"/>
                </a:solidFill>
                <a:latin typeface="Arial"/>
                <a:ea typeface="Arial"/>
                <a:cs typeface="Arial"/>
                <a:sym typeface="Arial"/>
              </a:rPr>
              <a:t> (or artistic or professional activities when relevant) and </a:t>
            </a:r>
            <a:r>
              <a:rPr b="0" i="0" lang="en-US" sz="1800" u="none" cap="none" strike="noStrike">
                <a:solidFill>
                  <a:srgbClr val="FF0000"/>
                </a:solidFill>
                <a:latin typeface="Arial"/>
                <a:ea typeface="Arial"/>
                <a:cs typeface="Arial"/>
                <a:sym typeface="Arial"/>
              </a:rPr>
              <a:t>teaching</a:t>
            </a:r>
            <a:r>
              <a:rPr b="0" i="0" lang="en-US" sz="1800" u="none" cap="none" strike="noStrike">
                <a:solidFill>
                  <a:schemeClr val="dk1"/>
                </a:solidFill>
                <a:latin typeface="Arial"/>
                <a:ea typeface="Arial"/>
                <a:cs typeface="Arial"/>
                <a:sym typeface="Arial"/>
              </a:rPr>
              <a:t>.  The purpose of the statement is to provide TRAC with information about projects that are underway but have not been completed and those that are still in the planning stage rather than about research that has already been completed.  The candidate also uses the statement to discuss their teaching philosophy.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1" i="0" lang="en-US" sz="1800" u="none" cap="none" strike="noStrike">
                <a:solidFill>
                  <a:schemeClr val="dk1"/>
                </a:solidFill>
                <a:latin typeface="Arial"/>
                <a:ea typeface="Arial"/>
                <a:cs typeface="Arial"/>
                <a:sym typeface="Arial"/>
              </a:rPr>
              <a:t>Supplemental Materials</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nominating department/division and school may include in the candidate's dossier </a:t>
            </a:r>
            <a:r>
              <a:rPr b="0" i="0" lang="en-US" sz="1800" u="none" cap="none" strike="noStrike">
                <a:solidFill>
                  <a:srgbClr val="FF0000"/>
                </a:solidFill>
                <a:latin typeface="Arial"/>
                <a:ea typeface="Arial"/>
                <a:cs typeface="Arial"/>
                <a:sym typeface="Arial"/>
              </a:rPr>
              <a:t>any additional information</a:t>
            </a:r>
            <a:r>
              <a:rPr b="0" i="0" lang="en-US" sz="1800" u="none" cap="none" strike="noStrike">
                <a:solidFill>
                  <a:schemeClr val="dk1"/>
                </a:solidFill>
                <a:latin typeface="Arial"/>
                <a:ea typeface="Arial"/>
                <a:cs typeface="Arial"/>
                <a:sym typeface="Arial"/>
              </a:rPr>
              <a:t> it wishes TRAC to consider (for example, teaching evaluations, course syllabi, letters from students, articles and unpublished manuscripts, and reviews of works).</a:t>
            </a:r>
            <a:endParaRPr b="0" i="0" sz="1400" u="none" cap="none" strike="noStrike">
              <a:solidFill>
                <a:srgbClr val="000000"/>
              </a:solidFill>
              <a:latin typeface="Arial"/>
              <a:ea typeface="Arial"/>
              <a:cs typeface="Arial"/>
              <a:sym typeface="Arial"/>
            </a:endParaRPr>
          </a:p>
        </p:txBody>
      </p:sp>
      <p:sp>
        <p:nvSpPr>
          <p:cNvPr id="136" name="Google Shape;136;p13"/>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Dossier: Candidate’s Responsibility</a:t>
            </a:r>
            <a:endParaRPr b="0" i="0" sz="32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14"/>
          <p:cNvSpPr/>
          <p:nvPr/>
        </p:nvSpPr>
        <p:spPr>
          <a:xfrm>
            <a:off x="647700" y="1676400"/>
            <a:ext cx="7848600" cy="3486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1" i="0" lang="en-US" sz="2100" u="none" cap="none" strike="noStrike">
                <a:solidFill>
                  <a:schemeClr val="dk1"/>
                </a:solidFill>
                <a:latin typeface="Arial"/>
                <a:ea typeface="Arial"/>
                <a:cs typeface="Arial"/>
                <a:sym typeface="Arial"/>
              </a:rPr>
              <a:t>Referee Evaluations</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2100" u="none" cap="none" strike="noStrike">
                <a:solidFill>
                  <a:schemeClr val="dk1"/>
                </a:solidFill>
                <a:latin typeface="Arial"/>
                <a:ea typeface="Arial"/>
                <a:cs typeface="Arial"/>
                <a:sym typeface="Arial"/>
              </a:rPr>
              <a:t>The section includes the following:</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2100" u="none" cap="none" strike="noStrike">
              <a:solidFill>
                <a:schemeClr val="dk1"/>
              </a:solidFill>
              <a:latin typeface="Arial"/>
              <a:ea typeface="Arial"/>
              <a:cs typeface="Arial"/>
              <a:sym typeface="Arial"/>
            </a:endParaRPr>
          </a:p>
          <a:p>
            <a:pPr indent="-361950" lvl="1" marL="800100" marR="0" rtl="0" algn="l">
              <a:lnSpc>
                <a:spcPct val="100000"/>
              </a:lnSpc>
              <a:spcBef>
                <a:spcPts val="0"/>
              </a:spcBef>
              <a:spcAft>
                <a:spcPts val="0"/>
              </a:spcAft>
              <a:buClr>
                <a:schemeClr val="dk1"/>
              </a:buClr>
              <a:buSzPts val="2100"/>
              <a:buFont typeface="Arial"/>
              <a:buAutoNum type="alphaUcPeriod"/>
            </a:pPr>
            <a:r>
              <a:rPr b="0" i="0" lang="en-US" sz="2100" u="none" cap="none" strike="noStrike">
                <a:solidFill>
                  <a:schemeClr val="dk1"/>
                </a:solidFill>
                <a:latin typeface="Arial"/>
                <a:ea typeface="Arial"/>
                <a:cs typeface="Arial"/>
                <a:sym typeface="Arial"/>
              </a:rPr>
              <a:t>List of top ten institutions in the candidate’s field</a:t>
            </a:r>
            <a:endParaRPr b="0" i="0" sz="1700" u="none" cap="none" strike="noStrike">
              <a:solidFill>
                <a:srgbClr val="000000"/>
              </a:solidFill>
              <a:latin typeface="Arial"/>
              <a:ea typeface="Arial"/>
              <a:cs typeface="Arial"/>
              <a:sym typeface="Arial"/>
            </a:endParaRPr>
          </a:p>
          <a:p>
            <a:pPr indent="-361950" lvl="1" marL="800100" marR="0" rtl="0" algn="l">
              <a:lnSpc>
                <a:spcPct val="100000"/>
              </a:lnSpc>
              <a:spcBef>
                <a:spcPts val="300"/>
              </a:spcBef>
              <a:spcAft>
                <a:spcPts val="0"/>
              </a:spcAft>
              <a:buClr>
                <a:schemeClr val="dk1"/>
              </a:buClr>
              <a:buSzPts val="2100"/>
              <a:buFont typeface="Arial"/>
              <a:buAutoNum type="alphaUcPeriod"/>
            </a:pPr>
            <a:r>
              <a:rPr b="0" i="0" lang="en-US" sz="2100" u="none" cap="none" strike="noStrike">
                <a:solidFill>
                  <a:schemeClr val="dk1"/>
                </a:solidFill>
                <a:latin typeface="Arial"/>
                <a:ea typeface="Arial"/>
                <a:cs typeface="Arial"/>
                <a:sym typeface="Arial"/>
              </a:rPr>
              <a:t>Annotated list of referees</a:t>
            </a:r>
            <a:endParaRPr b="0" i="0" sz="1700" u="none" cap="none" strike="noStrike">
              <a:solidFill>
                <a:srgbClr val="000000"/>
              </a:solidFill>
              <a:latin typeface="Arial"/>
              <a:ea typeface="Arial"/>
              <a:cs typeface="Arial"/>
              <a:sym typeface="Arial"/>
            </a:endParaRPr>
          </a:p>
          <a:p>
            <a:pPr indent="-361950" lvl="1" marL="800100" marR="0" rtl="0" algn="l">
              <a:lnSpc>
                <a:spcPct val="100000"/>
              </a:lnSpc>
              <a:spcBef>
                <a:spcPts val="300"/>
              </a:spcBef>
              <a:spcAft>
                <a:spcPts val="0"/>
              </a:spcAft>
              <a:buClr>
                <a:schemeClr val="dk1"/>
              </a:buClr>
              <a:buSzPts val="2100"/>
              <a:buFont typeface="Arial"/>
              <a:buAutoNum type="alphaUcPeriod"/>
            </a:pPr>
            <a:r>
              <a:rPr b="0" i="0" lang="en-US" sz="2100" u="none" cap="none" strike="noStrike">
                <a:solidFill>
                  <a:schemeClr val="dk1"/>
                </a:solidFill>
                <a:latin typeface="Arial"/>
                <a:ea typeface="Arial"/>
                <a:cs typeface="Arial"/>
                <a:sym typeface="Arial"/>
              </a:rPr>
              <a:t>Annotated list of comparison scholars</a:t>
            </a:r>
            <a:endParaRPr b="0" i="0" sz="1700" u="none" cap="none" strike="noStrike">
              <a:solidFill>
                <a:srgbClr val="000000"/>
              </a:solidFill>
              <a:latin typeface="Arial"/>
              <a:ea typeface="Arial"/>
              <a:cs typeface="Arial"/>
              <a:sym typeface="Arial"/>
            </a:endParaRPr>
          </a:p>
          <a:p>
            <a:pPr indent="-361950" lvl="1" marL="800100" marR="0" rtl="0" algn="l">
              <a:lnSpc>
                <a:spcPct val="100000"/>
              </a:lnSpc>
              <a:spcBef>
                <a:spcPts val="300"/>
              </a:spcBef>
              <a:spcAft>
                <a:spcPts val="0"/>
              </a:spcAft>
              <a:buClr>
                <a:schemeClr val="dk1"/>
              </a:buClr>
              <a:buSzPts val="2100"/>
              <a:buFont typeface="Arial"/>
              <a:buAutoNum type="alphaUcPeriod"/>
            </a:pPr>
            <a:r>
              <a:rPr b="0" i="0" lang="en-US" sz="2100" u="none" cap="none" strike="noStrike">
                <a:solidFill>
                  <a:schemeClr val="dk1"/>
                </a:solidFill>
                <a:latin typeface="Arial"/>
                <a:ea typeface="Arial"/>
                <a:cs typeface="Arial"/>
                <a:sym typeface="Arial"/>
              </a:rPr>
              <a:t>Sample of letter sent to referees</a:t>
            </a:r>
            <a:endParaRPr b="0" i="0" sz="1700" u="none" cap="none" strike="noStrike">
              <a:solidFill>
                <a:srgbClr val="000000"/>
              </a:solidFill>
              <a:latin typeface="Arial"/>
              <a:ea typeface="Arial"/>
              <a:cs typeface="Arial"/>
              <a:sym typeface="Arial"/>
            </a:endParaRPr>
          </a:p>
          <a:p>
            <a:pPr indent="-361950" lvl="1" marL="800100" marR="0" rtl="0" algn="l">
              <a:lnSpc>
                <a:spcPct val="100000"/>
              </a:lnSpc>
              <a:spcBef>
                <a:spcPts val="300"/>
              </a:spcBef>
              <a:spcAft>
                <a:spcPts val="0"/>
              </a:spcAft>
              <a:buClr>
                <a:schemeClr val="dk1"/>
              </a:buClr>
              <a:buSzPts val="2100"/>
              <a:buFont typeface="Arial"/>
              <a:buAutoNum type="alphaUcPeriod"/>
            </a:pPr>
            <a:r>
              <a:rPr b="0" i="0" lang="en-US" sz="2100" u="none" cap="none" strike="noStrike">
                <a:solidFill>
                  <a:schemeClr val="dk1"/>
                </a:solidFill>
                <a:latin typeface="Arial"/>
                <a:ea typeface="Arial"/>
                <a:cs typeface="Arial"/>
                <a:sym typeface="Arial"/>
              </a:rPr>
              <a:t>All responses from referees</a:t>
            </a:r>
            <a:endParaRPr b="0" i="0" sz="1700" u="none" cap="none" strike="noStrike">
              <a:solidFill>
                <a:srgbClr val="000000"/>
              </a:solidFill>
              <a:latin typeface="Arial"/>
              <a:ea typeface="Arial"/>
              <a:cs typeface="Arial"/>
              <a:sym typeface="Arial"/>
            </a:endParaRPr>
          </a:p>
          <a:p>
            <a:pPr indent="-361950" lvl="1" marL="800100" marR="0" rtl="0" algn="l">
              <a:lnSpc>
                <a:spcPct val="100000"/>
              </a:lnSpc>
              <a:spcBef>
                <a:spcPts val="300"/>
              </a:spcBef>
              <a:spcAft>
                <a:spcPts val="0"/>
              </a:spcAft>
              <a:buClr>
                <a:schemeClr val="dk1"/>
              </a:buClr>
              <a:buSzPts val="2100"/>
              <a:buFont typeface="Arial"/>
              <a:buAutoNum type="alphaUcPeriod"/>
            </a:pPr>
            <a:r>
              <a:rPr b="0" i="0" lang="en-US" sz="2100" u="none" cap="none" strike="noStrike">
                <a:solidFill>
                  <a:schemeClr val="dk1"/>
                </a:solidFill>
                <a:latin typeface="Arial"/>
                <a:ea typeface="Arial"/>
                <a:cs typeface="Arial"/>
                <a:sym typeface="Arial"/>
              </a:rPr>
              <a:t>For internal candidates, the list of referees solicited and responses for the promotion to Associate Professor, if applicable, along with all letters received.</a:t>
            </a:r>
            <a:endParaRPr b="0" i="0" sz="1700" u="none" cap="none" strike="noStrike">
              <a:solidFill>
                <a:srgbClr val="000000"/>
              </a:solidFill>
              <a:latin typeface="Arial"/>
              <a:ea typeface="Arial"/>
              <a:cs typeface="Arial"/>
              <a:sym typeface="Arial"/>
            </a:endParaRPr>
          </a:p>
        </p:txBody>
      </p:sp>
      <p:sp>
        <p:nvSpPr>
          <p:cNvPr id="143" name="Google Shape;143;p14"/>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Dossier: Referee Section</a:t>
            </a:r>
            <a:endParaRPr b="0" i="0" sz="1400" u="none" cap="none" strike="noStrike">
              <a:solidFill>
                <a:srgbClr val="000000"/>
              </a:solidFill>
              <a:latin typeface="Arial"/>
              <a:ea typeface="Arial"/>
              <a:cs typeface="Arial"/>
              <a:sym typeface="Arial"/>
            </a:endParaRPr>
          </a:p>
        </p:txBody>
      </p:sp>
      <p:sp>
        <p:nvSpPr>
          <p:cNvPr id="144" name="Google Shape;144;p14"/>
          <p:cNvSpPr txBox="1"/>
          <p:nvPr/>
        </p:nvSpPr>
        <p:spPr>
          <a:xfrm>
            <a:off x="647700" y="5410200"/>
            <a:ext cx="82644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16"/>
          <p:cNvSpPr/>
          <p:nvPr/>
        </p:nvSpPr>
        <p:spPr>
          <a:xfrm>
            <a:off x="577056" y="1009377"/>
            <a:ext cx="7989887" cy="5078273"/>
          </a:xfrm>
          <a:prstGeom prst="rect">
            <a:avLst/>
          </a:prstGeom>
          <a:noFill/>
          <a:ln>
            <a:noFill/>
          </a:ln>
        </p:spPr>
        <p:txBody>
          <a:bodyPr anchorCtr="0" anchor="t" bIns="45700" lIns="91425" spcFirstLastPara="1" rIns="91425" wrap="square" tIns="45700">
            <a:spAutoFit/>
          </a:bodyPr>
          <a:lstStyle/>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100"/>
              <a:buFont typeface="Arial"/>
              <a:buChar char="•"/>
            </a:pPr>
            <a:r>
              <a:rPr b="0" i="0" lang="en-US" sz="1800" u="none" cap="none" strike="noStrike">
                <a:solidFill>
                  <a:schemeClr val="dk1"/>
                </a:solidFill>
                <a:latin typeface="Arial"/>
                <a:ea typeface="Arial"/>
                <a:cs typeface="Arial"/>
                <a:sym typeface="Arial"/>
              </a:rPr>
              <a:t>The lists of referees and comparison scholars should be compiled by the EVP taking suggestions received from the department. The candidate should not be consulted in constructing these lists. </a:t>
            </a:r>
            <a:endParaRPr b="0" i="0" sz="1400" u="none" cap="none" strike="noStrike">
              <a:solidFill>
                <a:srgbClr val="000000"/>
              </a:solidFill>
              <a:latin typeface="Arial"/>
              <a:ea typeface="Arial"/>
              <a:cs typeface="Arial"/>
              <a:sym typeface="Arial"/>
            </a:endParaRPr>
          </a:p>
          <a:p>
            <a:pPr indent="-152400" lvl="0" marL="285750" marR="0" rtl="0" algn="l">
              <a:lnSpc>
                <a:spcPct val="100000"/>
              </a:lnSpc>
              <a:spcBef>
                <a:spcPts val="0"/>
              </a:spcBef>
              <a:spcAft>
                <a:spcPts val="0"/>
              </a:spcAft>
              <a:buClr>
                <a:schemeClr val="dk1"/>
              </a:buClr>
              <a:buSzPts val="21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2100"/>
              <a:buFont typeface="Arial"/>
              <a:buChar char="•"/>
            </a:pPr>
            <a:r>
              <a:rPr b="0" i="0" lang="en-US" sz="1800" u="none" cap="none" strike="noStrike">
                <a:solidFill>
                  <a:schemeClr val="dk1"/>
                </a:solidFill>
                <a:latin typeface="Arial"/>
                <a:ea typeface="Arial"/>
                <a:cs typeface="Arial"/>
                <a:sym typeface="Arial"/>
              </a:rPr>
              <a:t>TRAC requires </a:t>
            </a:r>
            <a:r>
              <a:rPr b="0" i="0" lang="en-US" sz="1800" u="none" cap="none" strike="noStrike">
                <a:solidFill>
                  <a:srgbClr val="FF0000"/>
                </a:solidFill>
                <a:latin typeface="Arial"/>
                <a:ea typeface="Arial"/>
                <a:cs typeface="Arial"/>
                <a:sym typeface="Arial"/>
              </a:rPr>
              <a:t>at least 10 letters </a:t>
            </a:r>
            <a:r>
              <a:rPr b="0" i="0" lang="en-US" sz="1800" u="none" cap="none" strike="noStrike">
                <a:solidFill>
                  <a:schemeClr val="dk1"/>
                </a:solidFill>
                <a:latin typeface="Arial"/>
                <a:ea typeface="Arial"/>
                <a:cs typeface="Arial"/>
                <a:sym typeface="Arial"/>
              </a:rPr>
              <a:t>from referees </a:t>
            </a:r>
            <a:r>
              <a:rPr b="0" i="0" lang="en-US" sz="1800" u="sng" cap="none" strike="noStrike">
                <a:solidFill>
                  <a:srgbClr val="FF0000"/>
                </a:solidFill>
                <a:latin typeface="Arial"/>
                <a:ea typeface="Arial"/>
                <a:cs typeface="Arial"/>
                <a:sym typeface="Arial"/>
              </a:rPr>
              <a:t>who are independent</a:t>
            </a:r>
            <a:r>
              <a:rPr b="0" i="0" lang="en-US" sz="1800" u="none" cap="none" strike="noStrike">
                <a:solidFill>
                  <a:srgbClr val="FF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Referees who are </a:t>
            </a:r>
            <a:r>
              <a:rPr b="0" i="1" lang="en-US" sz="1800" u="none" cap="none" strike="noStrike">
                <a:solidFill>
                  <a:schemeClr val="dk1"/>
                </a:solidFill>
                <a:latin typeface="Arial"/>
                <a:ea typeface="Arial"/>
                <a:cs typeface="Arial"/>
                <a:sym typeface="Arial"/>
              </a:rPr>
              <a:t>not independent</a:t>
            </a:r>
            <a:r>
              <a:rPr b="0" i="0" lang="en-US" sz="1800" u="none" cap="none" strike="noStrike">
                <a:solidFill>
                  <a:schemeClr val="dk1"/>
                </a:solidFill>
                <a:latin typeface="Arial"/>
                <a:ea typeface="Arial"/>
                <a:cs typeface="Arial"/>
                <a:sym typeface="Arial"/>
              </a:rPr>
              <a:t> include: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dissertation advisor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postdoctoral mentor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principal or co-investigator on a grant with the nominee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coauthored work with the nominee or was formal collaborator</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current or former colleagues</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individuals who have served in an advisory capacity to the candidate including those who were on the candidate’s dissertation committee</a:t>
            </a:r>
            <a:endParaRPr b="0" i="0" sz="1400" u="none" cap="none" strike="noStrike">
              <a:solidFill>
                <a:srgbClr val="000000"/>
              </a:solidFill>
              <a:latin typeface="Arial"/>
              <a:ea typeface="Arial"/>
              <a:cs typeface="Arial"/>
              <a:sym typeface="Arial"/>
            </a:endParaRPr>
          </a:p>
          <a:p>
            <a:pPr indent="-285750" lvl="1" marL="7429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individuals who have funded the candidate through sponsored projects</a:t>
            </a:r>
            <a:endParaRPr b="0" i="0" sz="1800" u="none" cap="none" strike="noStrike">
              <a:solidFill>
                <a:schemeClr val="dk1"/>
              </a:solidFill>
              <a:latin typeface="Arial"/>
              <a:ea typeface="Arial"/>
              <a:cs typeface="Arial"/>
              <a:sym typeface="Arial"/>
            </a:endParaRPr>
          </a:p>
        </p:txBody>
      </p:sp>
      <p:sp>
        <p:nvSpPr>
          <p:cNvPr id="150" name="Google Shape;150;p16"/>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Referee Letters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8"/>
          <p:cNvSpPr/>
          <p:nvPr/>
        </p:nvSpPr>
        <p:spPr>
          <a:xfrm>
            <a:off x="572376" y="1437289"/>
            <a:ext cx="7747000" cy="36932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comparison list should consist of </a:t>
            </a:r>
            <a:r>
              <a:rPr b="0" i="0" lang="en-US" sz="1800" u="none" cap="none" strike="noStrike">
                <a:solidFill>
                  <a:srgbClr val="FF0000"/>
                </a:solidFill>
                <a:latin typeface="Arial"/>
                <a:ea typeface="Arial"/>
                <a:cs typeface="Arial"/>
                <a:sym typeface="Arial"/>
              </a:rPr>
              <a:t>at least five scholars</a:t>
            </a:r>
            <a:r>
              <a:rPr b="0" i="0" lang="en-US" sz="1800" u="none" cap="none" strike="noStrike">
                <a:solidFill>
                  <a:schemeClr val="dk1"/>
                </a:solidFill>
                <a:latin typeface="Arial"/>
                <a:ea typeface="Arial"/>
                <a:cs typeface="Arial"/>
                <a:sym typeface="Arial"/>
              </a:rPr>
              <a:t> whose qualifications would merit an appointment to tenure at Columbia.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They should be </a:t>
            </a:r>
            <a:r>
              <a:rPr b="0" i="0" lang="en-US" sz="1800" u="none" cap="none" strike="noStrike">
                <a:solidFill>
                  <a:srgbClr val="FF0000"/>
                </a:solidFill>
                <a:latin typeface="Arial"/>
                <a:ea typeface="Arial"/>
                <a:cs typeface="Arial"/>
                <a:sym typeface="Arial"/>
              </a:rPr>
              <a:t>leading figures</a:t>
            </a:r>
            <a:r>
              <a:rPr b="0" i="0" lang="en-US" sz="1800" u="none" cap="none" strike="noStrike">
                <a:solidFill>
                  <a:schemeClr val="dk1"/>
                </a:solidFill>
                <a:latin typeface="Arial"/>
                <a:ea typeface="Arial"/>
                <a:cs typeface="Arial"/>
                <a:sym typeface="Arial"/>
              </a:rPr>
              <a:t>, even when the nominee is a junior scholar. The referees are asked to give their assessment of whether the nominee has the potential of reaching the level of achievement of the more senior comparison scholars.</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comparison list should </a:t>
            </a:r>
            <a:r>
              <a:rPr b="0" i="0" lang="en-US" sz="1800" u="none" cap="none" strike="noStrike">
                <a:solidFill>
                  <a:srgbClr val="FF0000"/>
                </a:solidFill>
                <a:latin typeface="Arial"/>
                <a:ea typeface="Arial"/>
                <a:cs typeface="Arial"/>
                <a:sym typeface="Arial"/>
              </a:rPr>
              <a:t>not include nontenured scholars</a:t>
            </a:r>
            <a:r>
              <a:rPr b="0" i="0" lang="en-US" sz="1800" u="none" cap="none" strike="noStrike">
                <a:solidFill>
                  <a:schemeClr val="dk1"/>
                </a:solidFill>
                <a:latin typeface="Arial"/>
                <a:ea typeface="Arial"/>
                <a:cs typeface="Arial"/>
                <a:sym typeface="Arial"/>
              </a:rPr>
              <a:t> even when the candidate is a junior member of Columbia’s faculty. </a:t>
            </a:r>
            <a:endParaRPr b="0" i="0" sz="1400" u="none" cap="none" strike="noStrike">
              <a:solidFill>
                <a:srgbClr val="000000"/>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1450" lvl="0" marL="28575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156" name="Google Shape;156;p18"/>
          <p:cNvSpPr txBox="1"/>
          <p:nvPr/>
        </p:nvSpPr>
        <p:spPr>
          <a:xfrm>
            <a:off x="2362200" y="147638"/>
            <a:ext cx="4572000" cy="585787"/>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1"/>
                </a:solidFill>
                <a:latin typeface="Arial"/>
                <a:ea typeface="Arial"/>
                <a:cs typeface="Arial"/>
                <a:sym typeface="Arial"/>
              </a:rPr>
              <a:t>Comparison Scholars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19"/>
          <p:cNvSpPr/>
          <p:nvPr/>
        </p:nvSpPr>
        <p:spPr>
          <a:xfrm>
            <a:off x="647700" y="1371600"/>
            <a:ext cx="7848600" cy="446246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Five TRAC members are assigned to the review panel for each tenure candidate.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One of the panel members is designated as a </a:t>
            </a:r>
            <a:r>
              <a:rPr b="0" i="1" lang="en-US" sz="1800" u="none" cap="none" strike="noStrike">
                <a:solidFill>
                  <a:schemeClr val="dk1"/>
                </a:solidFill>
                <a:latin typeface="Arial"/>
                <a:ea typeface="Arial"/>
                <a:cs typeface="Arial"/>
                <a:sym typeface="Arial"/>
              </a:rPr>
              <a:t>primary</a:t>
            </a:r>
            <a:r>
              <a:rPr b="0" i="0" lang="en-US" sz="1800" u="none" cap="none" strike="noStrike">
                <a:solidFill>
                  <a:schemeClr val="dk1"/>
                </a:solidFill>
                <a:latin typeface="Arial"/>
                <a:ea typeface="Arial"/>
                <a:cs typeface="Arial"/>
                <a:sym typeface="Arial"/>
              </a:rPr>
              <a:t> reviewer and has to review the dossier in depth and provide a detailed summary to the committee.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One of the panel members is a </a:t>
            </a:r>
            <a:r>
              <a:rPr b="0" i="1" lang="en-US" sz="1800" u="none" cap="none" strike="noStrike">
                <a:solidFill>
                  <a:schemeClr val="dk1"/>
                </a:solidFill>
                <a:latin typeface="Arial"/>
                <a:ea typeface="Arial"/>
                <a:cs typeface="Arial"/>
                <a:sym typeface="Arial"/>
              </a:rPr>
              <a:t>secondary</a:t>
            </a:r>
            <a:r>
              <a:rPr b="0" i="0" lang="en-US" sz="1800" u="none" cap="none" strike="noStrike">
                <a:solidFill>
                  <a:schemeClr val="dk1"/>
                </a:solidFill>
                <a:latin typeface="Arial"/>
                <a:ea typeface="Arial"/>
                <a:cs typeface="Arial"/>
                <a:sym typeface="Arial"/>
              </a:rPr>
              <a:t> reviewer who supplements the detailed review from the primary member.</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The other panel members review the dossier in depth but do not provide detailed summaries.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Each panel member independently prepares a report on the candidate’s qualifications.</a:t>
            </a:r>
            <a:endParaRPr b="1" i="0" sz="1800" u="none" cap="none" strike="noStrike">
              <a:solidFill>
                <a:schemeClr val="dk1"/>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Panel members may be close in discipline to the candidate, but all panels include someone distant from the candidate’s field. </a:t>
            </a:r>
            <a:endParaRPr b="0" i="0" sz="1400" u="none" cap="none" strike="noStrike">
              <a:solidFill>
                <a:srgbClr val="000000"/>
              </a:solidFill>
              <a:latin typeface="Arial"/>
              <a:ea typeface="Arial"/>
              <a:cs typeface="Arial"/>
              <a:sym typeface="Arial"/>
            </a:endParaRPr>
          </a:p>
        </p:txBody>
      </p:sp>
      <p:sp>
        <p:nvSpPr>
          <p:cNvPr id="163" name="Google Shape;163;p19"/>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TRAC Review Panels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0"/>
          <p:cNvSpPr/>
          <p:nvPr/>
        </p:nvSpPr>
        <p:spPr>
          <a:xfrm>
            <a:off x="517625" y="1550275"/>
            <a:ext cx="8015400" cy="4247276"/>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Provost makes tenure decisions following the TRAC review taking into consideration all aspects of the case. </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Provost communicates the decision to the President, and the President forwards the recommended tenure nomination to the University Trustees for their approval.</a:t>
            </a:r>
            <a:endParaRPr b="0" i="0" sz="20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 rare cases, TRAC requests additional information on a candidate. This is discussed in a second meeting. If following a second meeting, tenure is denied, the EVP is informed of this decision and they inform the candidate and the candidate is given a letter of nonrenewal.</a:t>
            </a:r>
            <a:endParaRPr b="0" i="0" sz="2000" u="none" cap="none" strike="noStrike">
              <a:solidFill>
                <a:schemeClr val="dk1"/>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rate of success of tenure cases at the TRAC level is exceedingly high.</a:t>
            </a:r>
            <a:endParaRPr b="0" i="0" sz="2000" u="none" cap="none" strike="noStrike">
              <a:solidFill>
                <a:schemeClr val="dk1"/>
              </a:solidFill>
              <a:latin typeface="Arial"/>
              <a:ea typeface="Arial"/>
              <a:cs typeface="Arial"/>
              <a:sym typeface="Arial"/>
            </a:endParaRPr>
          </a:p>
        </p:txBody>
      </p:sp>
      <p:sp>
        <p:nvSpPr>
          <p:cNvPr id="170" name="Google Shape;170;p20"/>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Decision</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1"/>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Questions?</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2"/>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Review Advisory Committee</a:t>
            </a:r>
            <a:endParaRPr b="0" i="0" sz="1400" u="none" cap="none" strike="noStrike">
              <a:solidFill>
                <a:srgbClr val="000000"/>
              </a:solidFill>
              <a:latin typeface="Arial"/>
              <a:ea typeface="Arial"/>
              <a:cs typeface="Arial"/>
              <a:sym typeface="Arial"/>
            </a:endParaRPr>
          </a:p>
        </p:txBody>
      </p:sp>
      <p:sp>
        <p:nvSpPr>
          <p:cNvPr id="27" name="Google Shape;27;p2"/>
          <p:cNvSpPr/>
          <p:nvPr/>
        </p:nvSpPr>
        <p:spPr>
          <a:xfrm>
            <a:off x="654269" y="1489868"/>
            <a:ext cx="8001000" cy="4031833"/>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Columbia employs a </a:t>
            </a:r>
            <a:r>
              <a:rPr b="0" i="0" lang="en-US" sz="1800" u="none" cap="none" strike="noStrike">
                <a:solidFill>
                  <a:srgbClr val="FF0000"/>
                </a:solidFill>
                <a:latin typeface="Arial"/>
                <a:ea typeface="Arial"/>
                <a:cs typeface="Arial"/>
                <a:sym typeface="Arial"/>
              </a:rPr>
              <a:t>standing committee system</a:t>
            </a:r>
            <a:r>
              <a:rPr b="0" i="0" lang="en-US" sz="1800" u="none" cap="none" strike="noStrike">
                <a:solidFill>
                  <a:schemeClr val="dk1"/>
                </a:solidFill>
                <a:latin typeface="Arial"/>
                <a:ea typeface="Arial"/>
                <a:cs typeface="Arial"/>
                <a:sym typeface="Arial"/>
              </a:rPr>
              <a:t> to conduct a final University-wide evaluation whenever a school, including Barnard College but excepting the Faculty of Law and Teachers College, recommends a candidate for tenure.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The standing committee – the</a:t>
            </a:r>
            <a:r>
              <a:rPr b="0" i="0" lang="en-US" sz="1800" u="none" cap="none" strike="noStrike">
                <a:solidFill>
                  <a:srgbClr val="FF0000"/>
                </a:solidFill>
                <a:latin typeface="Arial"/>
                <a:ea typeface="Arial"/>
                <a:cs typeface="Arial"/>
                <a:sym typeface="Arial"/>
              </a:rPr>
              <a:t> Tenure Review Advisory Committee</a:t>
            </a:r>
            <a:r>
              <a:rPr b="0" i="0" lang="en-US" sz="1800" u="none" cap="none" strike="noStrike">
                <a:solidFill>
                  <a:schemeClr val="dk1"/>
                </a:solidFill>
                <a:latin typeface="Arial"/>
                <a:ea typeface="Arial"/>
                <a:cs typeface="Arial"/>
                <a:sym typeface="Arial"/>
              </a:rPr>
              <a:t> (TRAC) – serves in </a:t>
            </a:r>
            <a:r>
              <a:rPr b="0" i="0" lang="en-US" sz="1800" u="none" cap="none" strike="noStrike">
                <a:solidFill>
                  <a:srgbClr val="FF0000"/>
                </a:solidFill>
                <a:latin typeface="Arial"/>
                <a:ea typeface="Arial"/>
                <a:cs typeface="Arial"/>
                <a:sym typeface="Arial"/>
              </a:rPr>
              <a:t>an advisory capacity</a:t>
            </a:r>
            <a:r>
              <a:rPr b="0" i="0" lang="en-US" sz="1800" u="none" cap="none" strike="noStrike">
                <a:solidFill>
                  <a:schemeClr val="dk1"/>
                </a:solidFill>
                <a:latin typeface="Arial"/>
                <a:ea typeface="Arial"/>
                <a:cs typeface="Arial"/>
                <a:sym typeface="Arial"/>
              </a:rPr>
              <a:t> to the Provost who determines whether the candidate should be recommended to the President and Trustees for tenure.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TRAC consists of </a:t>
            </a:r>
            <a:r>
              <a:rPr b="0" i="0" lang="en-US" sz="1800" u="none" cap="none" strike="noStrike">
                <a:solidFill>
                  <a:srgbClr val="FF0000"/>
                </a:solidFill>
                <a:latin typeface="Arial"/>
                <a:ea typeface="Arial"/>
                <a:cs typeface="Arial"/>
                <a:sym typeface="Arial"/>
              </a:rPr>
              <a:t>13 members</a:t>
            </a:r>
            <a:r>
              <a:rPr b="0" i="0" lang="en-US" sz="1800" u="none" cap="none" strike="noStrike">
                <a:solidFill>
                  <a:schemeClr val="dk1"/>
                </a:solidFill>
                <a:latin typeface="Arial"/>
                <a:ea typeface="Arial"/>
                <a:cs typeface="Arial"/>
                <a:sym typeface="Arial"/>
              </a:rPr>
              <a:t> chosen by the Provost from among the tenured faculty of Columbia and Barnard College.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Members serve</a:t>
            </a:r>
            <a:r>
              <a:rPr b="0" i="0" lang="en-US" sz="1800" u="none" cap="none" strike="noStrike">
                <a:solidFill>
                  <a:srgbClr val="FF0000"/>
                </a:solidFill>
                <a:latin typeface="Arial"/>
                <a:ea typeface="Arial"/>
                <a:cs typeface="Arial"/>
                <a:sym typeface="Arial"/>
              </a:rPr>
              <a:t> staggered terms</a:t>
            </a:r>
            <a:r>
              <a:rPr b="0" i="0" lang="en-US" sz="1800" u="none" cap="none" strike="noStrike">
                <a:solidFill>
                  <a:schemeClr val="dk1"/>
                </a:solidFill>
                <a:latin typeface="Arial"/>
                <a:ea typeface="Arial"/>
                <a:cs typeface="Arial"/>
                <a:sym typeface="Arial"/>
              </a:rPr>
              <a:t>, normally three years in duration and the Provost designates one member in their third year to serve as its Chair.</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Typically, 4 of the 13 members are from CUIMC.</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g1adf6c41288_2_0"/>
          <p:cNvSpPr/>
          <p:nvPr/>
        </p:nvSpPr>
        <p:spPr>
          <a:xfrm>
            <a:off x="415000" y="4251960"/>
            <a:ext cx="11844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Courtney Bender</a:t>
            </a:r>
            <a:br>
              <a:rPr b="0" i="0" lang="en-US" sz="1000" u="none" cap="none" strike="noStrike">
                <a:solidFill>
                  <a:schemeClr val="dk1"/>
                </a:solidFill>
                <a:latin typeface="Arial"/>
                <a:ea typeface="Arial"/>
                <a:cs typeface="Arial"/>
                <a:sym typeface="Arial"/>
              </a:rPr>
            </a:br>
            <a:r>
              <a:rPr b="0" i="1" lang="en-US" sz="1000" u="none" cap="none" strike="noStrike">
                <a:solidFill>
                  <a:schemeClr val="dk1"/>
                </a:solidFill>
                <a:latin typeface="Arial"/>
                <a:ea typeface="Arial"/>
                <a:cs typeface="Arial"/>
                <a:sym typeface="Arial"/>
              </a:rPr>
              <a:t>Religion</a:t>
            </a:r>
            <a:endParaRPr b="0" i="1" sz="1400" u="none" cap="none" strike="noStrike">
              <a:solidFill>
                <a:srgbClr val="000000"/>
              </a:solidFill>
              <a:latin typeface="Arial"/>
              <a:ea typeface="Arial"/>
              <a:cs typeface="Arial"/>
              <a:sym typeface="Arial"/>
            </a:endParaRPr>
          </a:p>
        </p:txBody>
      </p:sp>
      <p:sp>
        <p:nvSpPr>
          <p:cNvPr id="34" name="Google Shape;34;g1adf6c41288_2_0"/>
          <p:cNvSpPr/>
          <p:nvPr/>
        </p:nvSpPr>
        <p:spPr>
          <a:xfrm>
            <a:off x="1652463" y="4251960"/>
            <a:ext cx="1468800" cy="50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Donna Farber</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Surgery, Microbio. &amp; Immunology</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1" sz="1000" u="none" cap="none" strike="noStrike">
              <a:solidFill>
                <a:schemeClr val="dk1"/>
              </a:solidFill>
              <a:latin typeface="Arial"/>
              <a:ea typeface="Arial"/>
              <a:cs typeface="Arial"/>
              <a:sym typeface="Arial"/>
            </a:endParaRPr>
          </a:p>
        </p:txBody>
      </p:sp>
      <p:sp>
        <p:nvSpPr>
          <p:cNvPr id="35" name="Google Shape;35;g1adf6c41288_2_0"/>
          <p:cNvSpPr/>
          <p:nvPr/>
        </p:nvSpPr>
        <p:spPr>
          <a:xfrm>
            <a:off x="3174313" y="4252391"/>
            <a:ext cx="13716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Oliver Hobert</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Biologic. Sci., Biochemistry</a:t>
            </a:r>
            <a:endParaRPr b="0" i="0" sz="1400" u="none" cap="none" strike="noStrike">
              <a:solidFill>
                <a:srgbClr val="000000"/>
              </a:solidFill>
              <a:latin typeface="Arial"/>
              <a:ea typeface="Arial"/>
              <a:cs typeface="Arial"/>
              <a:sym typeface="Arial"/>
            </a:endParaRPr>
          </a:p>
        </p:txBody>
      </p:sp>
      <p:sp>
        <p:nvSpPr>
          <p:cNvPr id="36" name="Google Shape;36;g1adf6c41288_2_0"/>
          <p:cNvSpPr/>
          <p:nvPr/>
        </p:nvSpPr>
        <p:spPr>
          <a:xfrm>
            <a:off x="4367400" y="4251960"/>
            <a:ext cx="18384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Gita Johar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Business</a:t>
            </a:r>
            <a:endParaRPr b="0" i="0" sz="1400" u="none" cap="none" strike="noStrike">
              <a:solidFill>
                <a:srgbClr val="000000"/>
              </a:solidFill>
              <a:latin typeface="Arial"/>
              <a:ea typeface="Arial"/>
              <a:cs typeface="Arial"/>
              <a:sym typeface="Arial"/>
            </a:endParaRPr>
          </a:p>
        </p:txBody>
      </p:sp>
      <p:sp>
        <p:nvSpPr>
          <p:cNvPr id="37" name="Google Shape;37;g1adf6c41288_2_0"/>
          <p:cNvSpPr/>
          <p:nvPr/>
        </p:nvSpPr>
        <p:spPr>
          <a:xfrm>
            <a:off x="3142950" y="6310725"/>
            <a:ext cx="14148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Cristian Pop-Eleches</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SIPA</a:t>
            </a:r>
            <a:endParaRPr b="0" i="0" sz="1000" u="none" cap="none" strike="noStrike">
              <a:solidFill>
                <a:schemeClr val="dk1"/>
              </a:solidFill>
              <a:latin typeface="Arial"/>
              <a:ea typeface="Arial"/>
              <a:cs typeface="Arial"/>
              <a:sym typeface="Arial"/>
            </a:endParaRPr>
          </a:p>
        </p:txBody>
      </p:sp>
      <p:sp>
        <p:nvSpPr>
          <p:cNvPr id="38" name="Google Shape;38;g1adf6c41288_2_0"/>
          <p:cNvSpPr/>
          <p:nvPr/>
        </p:nvSpPr>
        <p:spPr>
          <a:xfrm>
            <a:off x="4544288" y="6309350"/>
            <a:ext cx="13716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Andrew Rundle</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Epidemiology</a:t>
            </a:r>
            <a:endParaRPr b="0" i="1" sz="1000" u="none" cap="none" strike="noStrike">
              <a:solidFill>
                <a:schemeClr val="dk1"/>
              </a:solidFill>
              <a:latin typeface="Arial"/>
              <a:ea typeface="Arial"/>
              <a:cs typeface="Arial"/>
              <a:sym typeface="Arial"/>
            </a:endParaRPr>
          </a:p>
        </p:txBody>
      </p:sp>
      <p:sp>
        <p:nvSpPr>
          <p:cNvPr id="39" name="Google Shape;39;g1adf6c41288_2_0"/>
          <p:cNvSpPr/>
          <p:nvPr/>
        </p:nvSpPr>
        <p:spPr>
          <a:xfrm>
            <a:off x="7546257" y="6310735"/>
            <a:ext cx="11838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Lisa Tiersten</a:t>
            </a:r>
            <a:endParaRPr b="0" i="0"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00"/>
              <a:buFont typeface="Arial"/>
              <a:buNone/>
            </a:pPr>
            <a:r>
              <a:rPr b="0" i="1" lang="en-US" sz="1000" u="none" cap="none" strike="noStrike">
                <a:solidFill>
                  <a:schemeClr val="dk1"/>
                </a:solidFill>
                <a:latin typeface="Arial"/>
                <a:ea typeface="Arial"/>
                <a:cs typeface="Arial"/>
                <a:sym typeface="Arial"/>
              </a:rPr>
              <a:t>History, BC</a:t>
            </a:r>
            <a:endParaRPr b="0" i="1" sz="14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sp>
        <p:nvSpPr>
          <p:cNvPr id="40" name="Google Shape;40;g1adf6c41288_2_0"/>
          <p:cNvSpPr/>
          <p:nvPr/>
        </p:nvSpPr>
        <p:spPr>
          <a:xfrm>
            <a:off x="152400" y="6055575"/>
            <a:ext cx="2743200" cy="838200"/>
          </a:xfrm>
          <a:prstGeom prst="rect">
            <a:avLst/>
          </a:prstGeom>
          <a:solidFill>
            <a:schemeClr val="accent1"/>
          </a:solidFill>
          <a:ln cap="flat" cmpd="sng" w="25400">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 name="Google Shape;41;g1adf6c41288_2_0"/>
          <p:cNvSpPr/>
          <p:nvPr/>
        </p:nvSpPr>
        <p:spPr>
          <a:xfrm>
            <a:off x="152400" y="228600"/>
            <a:ext cx="8839200" cy="58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Current TRAC Members &amp; Staff</a:t>
            </a:r>
            <a:endParaRPr b="0" i="0" sz="1400" u="none" cap="none" strike="noStrike">
              <a:solidFill>
                <a:srgbClr val="000000"/>
              </a:solidFill>
              <a:latin typeface="Arial"/>
              <a:ea typeface="Arial"/>
              <a:cs typeface="Arial"/>
              <a:sym typeface="Arial"/>
            </a:endParaRPr>
          </a:p>
        </p:txBody>
      </p:sp>
      <p:sp>
        <p:nvSpPr>
          <p:cNvPr id="42" name="Google Shape;42;g1adf6c41288_2_0"/>
          <p:cNvSpPr/>
          <p:nvPr/>
        </p:nvSpPr>
        <p:spPr>
          <a:xfrm>
            <a:off x="2438128" y="2388263"/>
            <a:ext cx="14148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Julien Teitler (Chair) </a:t>
            </a:r>
            <a:r>
              <a:rPr b="0" i="1" lang="en-US" sz="1000" u="none" cap="none" strike="noStrike">
                <a:solidFill>
                  <a:schemeClr val="dk1"/>
                </a:solidFill>
                <a:latin typeface="Arial"/>
                <a:ea typeface="Arial"/>
                <a:cs typeface="Arial"/>
                <a:sym typeface="Arial"/>
              </a:rPr>
              <a:t>Social Work</a:t>
            </a:r>
            <a:endParaRPr b="0" i="1" sz="1000" u="none" cap="none" strike="noStrike">
              <a:solidFill>
                <a:schemeClr val="dk1"/>
              </a:solidFill>
              <a:latin typeface="Arial"/>
              <a:ea typeface="Arial"/>
              <a:cs typeface="Arial"/>
              <a:sym typeface="Arial"/>
            </a:endParaRPr>
          </a:p>
        </p:txBody>
      </p:sp>
      <p:pic>
        <p:nvPicPr>
          <p:cNvPr id="43" name="Google Shape;43;g1adf6c41288_2_0"/>
          <p:cNvPicPr preferRelativeResize="0"/>
          <p:nvPr/>
        </p:nvPicPr>
        <p:blipFill rotWithShape="1">
          <a:blip r:embed="rId3">
            <a:alphaModFix/>
          </a:blip>
          <a:srcRect b="-928" l="6591" r="-1576" t="0"/>
          <a:stretch/>
        </p:blipFill>
        <p:spPr>
          <a:xfrm>
            <a:off x="5449824" y="922388"/>
            <a:ext cx="1097280" cy="1463039"/>
          </a:xfrm>
          <a:prstGeom prst="rect">
            <a:avLst/>
          </a:prstGeom>
          <a:noFill/>
          <a:ln>
            <a:noFill/>
          </a:ln>
        </p:spPr>
      </p:pic>
      <p:sp>
        <p:nvSpPr>
          <p:cNvPr id="44" name="Google Shape;44;g1adf6c41288_2_0"/>
          <p:cNvSpPr/>
          <p:nvPr/>
        </p:nvSpPr>
        <p:spPr>
          <a:xfrm>
            <a:off x="5357813" y="2386775"/>
            <a:ext cx="1281300" cy="4008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Angel Flesher</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Assistant Provost</a:t>
            </a:r>
            <a:r>
              <a:rPr b="0" i="0" lang="en-US" sz="10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45" name="Google Shape;45;g1adf6c41288_2_0"/>
          <p:cNvPicPr preferRelativeResize="0"/>
          <p:nvPr/>
        </p:nvPicPr>
        <p:blipFill rotWithShape="1">
          <a:blip r:embed="rId4">
            <a:alphaModFix/>
          </a:blip>
          <a:srcRect b="-1050" l="6430" r="917" t="0"/>
          <a:stretch/>
        </p:blipFill>
        <p:spPr>
          <a:xfrm>
            <a:off x="6876288" y="922393"/>
            <a:ext cx="1097280" cy="1463039"/>
          </a:xfrm>
          <a:prstGeom prst="rect">
            <a:avLst/>
          </a:prstGeom>
          <a:noFill/>
          <a:ln>
            <a:noFill/>
          </a:ln>
        </p:spPr>
      </p:pic>
      <p:sp>
        <p:nvSpPr>
          <p:cNvPr id="46" name="Google Shape;46;g1adf6c41288_2_0"/>
          <p:cNvSpPr/>
          <p:nvPr/>
        </p:nvSpPr>
        <p:spPr>
          <a:xfrm>
            <a:off x="6537988" y="2387075"/>
            <a:ext cx="17739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Linda Sheridan-Dasilva</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Manager of Tenure Reviews</a:t>
            </a:r>
            <a:endParaRPr b="0" i="1" sz="1400" u="none" cap="none" strike="noStrike">
              <a:solidFill>
                <a:srgbClr val="000000"/>
              </a:solidFill>
              <a:latin typeface="Arial"/>
              <a:ea typeface="Arial"/>
              <a:cs typeface="Arial"/>
              <a:sym typeface="Arial"/>
            </a:endParaRPr>
          </a:p>
        </p:txBody>
      </p:sp>
      <p:pic>
        <p:nvPicPr>
          <p:cNvPr id="47" name="Google Shape;47;g1adf6c41288_2_0"/>
          <p:cNvPicPr preferRelativeResize="0"/>
          <p:nvPr/>
        </p:nvPicPr>
        <p:blipFill rotWithShape="1">
          <a:blip r:embed="rId5">
            <a:alphaModFix/>
          </a:blip>
          <a:srcRect b="0" l="416" r="416" t="0"/>
          <a:stretch/>
        </p:blipFill>
        <p:spPr>
          <a:xfrm>
            <a:off x="3310128" y="2788920"/>
            <a:ext cx="1100000" cy="1463040"/>
          </a:xfrm>
          <a:prstGeom prst="rect">
            <a:avLst/>
          </a:prstGeom>
          <a:noFill/>
          <a:ln>
            <a:noFill/>
          </a:ln>
        </p:spPr>
      </p:pic>
      <p:pic>
        <p:nvPicPr>
          <p:cNvPr id="48" name="Google Shape;48;g1adf6c41288_2_0"/>
          <p:cNvPicPr preferRelativeResize="0"/>
          <p:nvPr/>
        </p:nvPicPr>
        <p:blipFill rotWithShape="1">
          <a:blip r:embed="rId6">
            <a:alphaModFix/>
          </a:blip>
          <a:srcRect b="2678" l="26276" r="26276" t="2669"/>
          <a:stretch/>
        </p:blipFill>
        <p:spPr>
          <a:xfrm>
            <a:off x="457200" y="2788920"/>
            <a:ext cx="1100002" cy="1463040"/>
          </a:xfrm>
          <a:prstGeom prst="rect">
            <a:avLst/>
          </a:prstGeom>
          <a:noFill/>
          <a:ln>
            <a:noFill/>
          </a:ln>
        </p:spPr>
      </p:pic>
      <p:pic>
        <p:nvPicPr>
          <p:cNvPr id="49" name="Google Shape;49;g1adf6c41288_2_0"/>
          <p:cNvPicPr preferRelativeResize="0"/>
          <p:nvPr/>
        </p:nvPicPr>
        <p:blipFill rotWithShape="1">
          <a:blip r:embed="rId7">
            <a:alphaModFix/>
          </a:blip>
          <a:srcRect b="-1688" l="0" r="0" t="0"/>
          <a:stretch/>
        </p:blipFill>
        <p:spPr>
          <a:xfrm>
            <a:off x="1883664" y="2788920"/>
            <a:ext cx="1099985" cy="1463040"/>
          </a:xfrm>
          <a:prstGeom prst="rect">
            <a:avLst/>
          </a:prstGeom>
          <a:noFill/>
          <a:ln>
            <a:noFill/>
          </a:ln>
        </p:spPr>
      </p:pic>
      <p:pic>
        <p:nvPicPr>
          <p:cNvPr id="50" name="Google Shape;50;g1adf6c41288_2_0"/>
          <p:cNvPicPr preferRelativeResize="0"/>
          <p:nvPr/>
        </p:nvPicPr>
        <p:blipFill rotWithShape="1">
          <a:blip r:embed="rId8">
            <a:alphaModFix/>
          </a:blip>
          <a:srcRect b="15" l="0" r="0" t="15"/>
          <a:stretch/>
        </p:blipFill>
        <p:spPr>
          <a:xfrm>
            <a:off x="457200" y="4846320"/>
            <a:ext cx="1100000" cy="1463040"/>
          </a:xfrm>
          <a:prstGeom prst="rect">
            <a:avLst/>
          </a:prstGeom>
          <a:noFill/>
          <a:ln>
            <a:noFill/>
          </a:ln>
        </p:spPr>
      </p:pic>
      <p:pic>
        <p:nvPicPr>
          <p:cNvPr id="51" name="Google Shape;51;g1adf6c41288_2_0"/>
          <p:cNvPicPr preferRelativeResize="0"/>
          <p:nvPr/>
        </p:nvPicPr>
        <p:blipFill rotWithShape="1">
          <a:blip r:embed="rId9">
            <a:alphaModFix/>
          </a:blip>
          <a:srcRect b="9673" l="5562" r="5580" t="0"/>
          <a:stretch/>
        </p:blipFill>
        <p:spPr>
          <a:xfrm>
            <a:off x="7589520" y="4841875"/>
            <a:ext cx="1097280" cy="1463040"/>
          </a:xfrm>
          <a:prstGeom prst="rect">
            <a:avLst/>
          </a:prstGeom>
          <a:noFill/>
          <a:ln>
            <a:noFill/>
          </a:ln>
        </p:spPr>
      </p:pic>
      <p:sp>
        <p:nvSpPr>
          <p:cNvPr id="52" name="Google Shape;52;g1adf6c41288_2_0"/>
          <p:cNvSpPr/>
          <p:nvPr/>
        </p:nvSpPr>
        <p:spPr>
          <a:xfrm>
            <a:off x="1794075" y="6310735"/>
            <a:ext cx="11856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Steven Marx</a:t>
            </a:r>
            <a:endParaRPr b="0" i="0" sz="14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Cardiology</a:t>
            </a:r>
            <a:endParaRPr b="0" i="1" sz="1000" u="none" cap="none" strike="noStrike">
              <a:solidFill>
                <a:schemeClr val="dk1"/>
              </a:solidFill>
              <a:latin typeface="Arial"/>
              <a:ea typeface="Arial"/>
              <a:cs typeface="Arial"/>
              <a:sym typeface="Arial"/>
            </a:endParaRPr>
          </a:p>
        </p:txBody>
      </p:sp>
      <p:pic>
        <p:nvPicPr>
          <p:cNvPr id="53" name="Google Shape;53;g1adf6c41288_2_0"/>
          <p:cNvPicPr preferRelativeResize="0"/>
          <p:nvPr/>
        </p:nvPicPr>
        <p:blipFill rotWithShape="1">
          <a:blip r:embed="rId10">
            <a:alphaModFix/>
          </a:blip>
          <a:srcRect b="0" l="12407" r="12407" t="0"/>
          <a:stretch/>
        </p:blipFill>
        <p:spPr>
          <a:xfrm>
            <a:off x="4736592" y="2788920"/>
            <a:ext cx="1100000" cy="1463040"/>
          </a:xfrm>
          <a:prstGeom prst="rect">
            <a:avLst/>
          </a:prstGeom>
          <a:noFill/>
          <a:ln>
            <a:noFill/>
          </a:ln>
        </p:spPr>
      </p:pic>
      <p:pic>
        <p:nvPicPr>
          <p:cNvPr id="54" name="Google Shape;54;g1adf6c41288_2_0"/>
          <p:cNvPicPr preferRelativeResize="0"/>
          <p:nvPr/>
        </p:nvPicPr>
        <p:blipFill rotWithShape="1">
          <a:blip r:embed="rId11">
            <a:alphaModFix/>
          </a:blip>
          <a:srcRect b="660" l="0" r="0" t="660"/>
          <a:stretch/>
        </p:blipFill>
        <p:spPr>
          <a:xfrm>
            <a:off x="6163056" y="2794758"/>
            <a:ext cx="1100000" cy="1463040"/>
          </a:xfrm>
          <a:prstGeom prst="rect">
            <a:avLst/>
          </a:prstGeom>
          <a:noFill/>
          <a:ln>
            <a:noFill/>
          </a:ln>
        </p:spPr>
      </p:pic>
      <p:sp>
        <p:nvSpPr>
          <p:cNvPr id="55" name="Google Shape;55;g1adf6c41288_2_0"/>
          <p:cNvSpPr/>
          <p:nvPr/>
        </p:nvSpPr>
        <p:spPr>
          <a:xfrm>
            <a:off x="5978650" y="4251960"/>
            <a:ext cx="14688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Laura Johnston</a:t>
            </a:r>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Genetics and Develop.</a:t>
            </a:r>
            <a:endParaRPr/>
          </a:p>
        </p:txBody>
      </p:sp>
      <p:sp>
        <p:nvSpPr>
          <p:cNvPr id="56" name="Google Shape;56;g1adf6c41288_2_0"/>
          <p:cNvSpPr/>
          <p:nvPr/>
        </p:nvSpPr>
        <p:spPr>
          <a:xfrm>
            <a:off x="457150" y="6310725"/>
            <a:ext cx="11001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Ben Marcus</a:t>
            </a:r>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Writing</a:t>
            </a:r>
            <a:endParaRPr b="0" i="1" sz="1400" u="none" cap="none" strike="noStrike">
              <a:solidFill>
                <a:srgbClr val="000000"/>
              </a:solidFill>
              <a:latin typeface="Arial"/>
              <a:ea typeface="Arial"/>
              <a:cs typeface="Arial"/>
              <a:sym typeface="Arial"/>
            </a:endParaRPr>
          </a:p>
        </p:txBody>
      </p:sp>
      <p:pic>
        <p:nvPicPr>
          <p:cNvPr id="57" name="Google Shape;57;g1adf6c41288_2_0"/>
          <p:cNvPicPr preferRelativeResize="0"/>
          <p:nvPr/>
        </p:nvPicPr>
        <p:blipFill rotWithShape="1">
          <a:blip r:embed="rId12">
            <a:alphaModFix/>
          </a:blip>
          <a:srcRect b="0" l="395" r="395" t="0"/>
          <a:stretch/>
        </p:blipFill>
        <p:spPr>
          <a:xfrm>
            <a:off x="7589520" y="2788920"/>
            <a:ext cx="1100000" cy="1475125"/>
          </a:xfrm>
          <a:prstGeom prst="rect">
            <a:avLst/>
          </a:prstGeom>
          <a:noFill/>
          <a:ln>
            <a:noFill/>
          </a:ln>
        </p:spPr>
      </p:pic>
      <p:sp>
        <p:nvSpPr>
          <p:cNvPr id="58" name="Google Shape;58;g1adf6c41288_2_0"/>
          <p:cNvSpPr/>
          <p:nvPr/>
        </p:nvSpPr>
        <p:spPr>
          <a:xfrm>
            <a:off x="7223400" y="4251960"/>
            <a:ext cx="16980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000"/>
              <a:buFont typeface="Arial"/>
              <a:buNone/>
            </a:pPr>
            <a:r>
              <a:rPr b="0" i="0" lang="en-US" sz="1000" u="none" cap="none" strike="noStrike">
                <a:solidFill>
                  <a:schemeClr val="dk1"/>
                </a:solidFill>
                <a:latin typeface="Arial"/>
                <a:ea typeface="Arial"/>
                <a:cs typeface="Arial"/>
                <a:sym typeface="Arial"/>
              </a:rPr>
              <a:t>Jennifer Manly</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rPr b="0" i="1" lang="en-US" sz="1000" u="none" cap="none" strike="noStrike">
                <a:solidFill>
                  <a:schemeClr val="dk1"/>
                </a:solidFill>
                <a:latin typeface="Arial"/>
                <a:ea typeface="Arial"/>
                <a:cs typeface="Arial"/>
                <a:sym typeface="Arial"/>
              </a:rPr>
              <a:t>Neurology</a:t>
            </a:r>
            <a:endParaRPr b="0" i="1" sz="1000" u="none" cap="none" strike="noStrike">
              <a:solidFill>
                <a:schemeClr val="dk1"/>
              </a:solidFill>
              <a:latin typeface="Arial"/>
              <a:ea typeface="Arial"/>
              <a:cs typeface="Arial"/>
              <a:sym typeface="Arial"/>
            </a:endParaRPr>
          </a:p>
        </p:txBody>
      </p:sp>
      <p:pic>
        <p:nvPicPr>
          <p:cNvPr id="59" name="Google Shape;59;g1adf6c41288_2_0"/>
          <p:cNvPicPr preferRelativeResize="0"/>
          <p:nvPr/>
        </p:nvPicPr>
        <p:blipFill rotWithShape="1">
          <a:blip r:embed="rId13">
            <a:alphaModFix/>
          </a:blip>
          <a:srcRect b="0" l="12407" r="12407" t="0"/>
          <a:stretch/>
        </p:blipFill>
        <p:spPr>
          <a:xfrm>
            <a:off x="1883664" y="4846320"/>
            <a:ext cx="1100000" cy="1463039"/>
          </a:xfrm>
          <a:prstGeom prst="rect">
            <a:avLst/>
          </a:prstGeom>
          <a:noFill/>
          <a:ln>
            <a:noFill/>
          </a:ln>
        </p:spPr>
      </p:pic>
      <p:pic>
        <p:nvPicPr>
          <p:cNvPr id="60" name="Google Shape;60;g1adf6c41288_2_0"/>
          <p:cNvPicPr preferRelativeResize="0"/>
          <p:nvPr/>
        </p:nvPicPr>
        <p:blipFill rotWithShape="1">
          <a:blip r:embed="rId14">
            <a:alphaModFix/>
          </a:blip>
          <a:srcRect b="38927" l="23865" r="29776" t="0"/>
          <a:stretch/>
        </p:blipFill>
        <p:spPr>
          <a:xfrm>
            <a:off x="3310128" y="4846320"/>
            <a:ext cx="1100000" cy="1463040"/>
          </a:xfrm>
          <a:prstGeom prst="rect">
            <a:avLst/>
          </a:prstGeom>
          <a:noFill/>
          <a:ln>
            <a:noFill/>
          </a:ln>
        </p:spPr>
      </p:pic>
      <p:pic>
        <p:nvPicPr>
          <p:cNvPr id="61" name="Google Shape;61;g1adf6c41288_2_0"/>
          <p:cNvPicPr preferRelativeResize="0"/>
          <p:nvPr/>
        </p:nvPicPr>
        <p:blipFill rotWithShape="1">
          <a:blip r:embed="rId15">
            <a:alphaModFix/>
          </a:blip>
          <a:srcRect b="0" l="406" r="406" t="0"/>
          <a:stretch/>
        </p:blipFill>
        <p:spPr>
          <a:xfrm>
            <a:off x="4736592" y="4846320"/>
            <a:ext cx="1100000" cy="1463040"/>
          </a:xfrm>
          <a:prstGeom prst="rect">
            <a:avLst/>
          </a:prstGeom>
          <a:noFill/>
          <a:ln>
            <a:noFill/>
          </a:ln>
        </p:spPr>
      </p:pic>
      <p:sp>
        <p:nvSpPr>
          <p:cNvPr id="62" name="Google Shape;62;g1adf6c41288_2_0"/>
          <p:cNvSpPr/>
          <p:nvPr/>
        </p:nvSpPr>
        <p:spPr>
          <a:xfrm>
            <a:off x="6106295" y="6310716"/>
            <a:ext cx="1183800" cy="4002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000"/>
              <a:buFont typeface="Arial"/>
              <a:buNone/>
            </a:pPr>
            <a:r>
              <a:rPr b="0" i="0" lang="en-US" sz="1000" u="none" cap="none" strike="noStrike">
                <a:solidFill>
                  <a:schemeClr val="dk1"/>
                </a:solidFill>
                <a:latin typeface="Arial"/>
                <a:ea typeface="Arial"/>
                <a:cs typeface="Arial"/>
                <a:sym typeface="Arial"/>
              </a:rPr>
              <a:t>Rocco Servedio</a:t>
            </a:r>
            <a:endParaRPr b="0" i="0"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chemeClr val="dk1"/>
              </a:buClr>
              <a:buSzPts val="1000"/>
              <a:buFont typeface="Arial"/>
              <a:buNone/>
            </a:pPr>
            <a:r>
              <a:rPr b="0" i="1" lang="en-US" sz="1000" u="none" cap="none" strike="noStrike">
                <a:solidFill>
                  <a:schemeClr val="dk1"/>
                </a:solidFill>
                <a:latin typeface="Arial"/>
                <a:ea typeface="Arial"/>
                <a:cs typeface="Arial"/>
                <a:sym typeface="Arial"/>
              </a:rPr>
              <a:t>Computer Science</a:t>
            </a:r>
            <a:endParaRPr b="0" i="1" sz="10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000"/>
              <a:buFont typeface="Arial"/>
              <a:buNone/>
            </a:pPr>
            <a:r>
              <a:t/>
            </a:r>
            <a:endParaRPr b="0" i="0" sz="1000" u="none" cap="none" strike="noStrike">
              <a:solidFill>
                <a:schemeClr val="dk1"/>
              </a:solidFill>
              <a:latin typeface="Arial"/>
              <a:ea typeface="Arial"/>
              <a:cs typeface="Arial"/>
              <a:sym typeface="Arial"/>
            </a:endParaRPr>
          </a:p>
        </p:txBody>
      </p:sp>
      <p:pic>
        <p:nvPicPr>
          <p:cNvPr id="63" name="Google Shape;63;g1adf6c41288_2_0"/>
          <p:cNvPicPr preferRelativeResize="0"/>
          <p:nvPr/>
        </p:nvPicPr>
        <p:blipFill rotWithShape="1">
          <a:blip r:embed="rId16">
            <a:alphaModFix/>
          </a:blip>
          <a:srcRect b="0" l="354" r="354" t="0"/>
          <a:stretch/>
        </p:blipFill>
        <p:spPr>
          <a:xfrm>
            <a:off x="6163056" y="4843715"/>
            <a:ext cx="1100000" cy="1461200"/>
          </a:xfrm>
          <a:prstGeom prst="rect">
            <a:avLst/>
          </a:prstGeom>
          <a:noFill/>
          <a:ln>
            <a:noFill/>
          </a:ln>
        </p:spPr>
      </p:pic>
      <p:pic>
        <p:nvPicPr>
          <p:cNvPr id="64" name="Google Shape;64;g1adf6c41288_2_0"/>
          <p:cNvPicPr preferRelativeResize="0"/>
          <p:nvPr/>
        </p:nvPicPr>
        <p:blipFill rotWithShape="1">
          <a:blip r:embed="rId17">
            <a:alphaModFix/>
          </a:blip>
          <a:srcRect b="0" l="539" r="539" t="0"/>
          <a:stretch/>
        </p:blipFill>
        <p:spPr>
          <a:xfrm>
            <a:off x="2596896" y="922400"/>
            <a:ext cx="1097279" cy="14630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6"/>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Expectations for Tenure and Promotion</a:t>
            </a:r>
            <a:endParaRPr b="0" i="0" sz="1400" u="none" cap="none" strike="noStrike">
              <a:solidFill>
                <a:srgbClr val="000000"/>
              </a:solidFill>
              <a:latin typeface="Arial"/>
              <a:ea typeface="Arial"/>
              <a:cs typeface="Arial"/>
              <a:sym typeface="Arial"/>
            </a:endParaRPr>
          </a:p>
        </p:txBody>
      </p:sp>
      <p:sp>
        <p:nvSpPr>
          <p:cNvPr id="71" name="Google Shape;71;p6"/>
          <p:cNvSpPr/>
          <p:nvPr/>
        </p:nvSpPr>
        <p:spPr>
          <a:xfrm>
            <a:off x="647700" y="1589690"/>
            <a:ext cx="7848600" cy="30162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2100" u="none" cap="none" strike="noStrike">
                <a:solidFill>
                  <a:schemeClr val="dk1"/>
                </a:solidFill>
                <a:latin typeface="Arial"/>
                <a:ea typeface="Arial"/>
                <a:cs typeface="Arial"/>
                <a:sym typeface="Arial"/>
              </a:rPr>
              <a:t>An appointment to tenure is made in the University only when an individual of </a:t>
            </a:r>
            <a:r>
              <a:rPr b="0" i="0" lang="en-US" sz="2100" u="none" cap="none" strike="noStrike">
                <a:solidFill>
                  <a:srgbClr val="FF0000"/>
                </a:solidFill>
                <a:latin typeface="Arial"/>
                <a:ea typeface="Arial"/>
                <a:cs typeface="Arial"/>
                <a:sym typeface="Arial"/>
              </a:rPr>
              <a:t>widely recognized excellence</a:t>
            </a:r>
            <a:r>
              <a:rPr b="0" i="0" lang="en-US" sz="2100" u="none" cap="none" strike="noStrike">
                <a:solidFill>
                  <a:schemeClr val="dk1"/>
                </a:solidFill>
                <a:latin typeface="Arial"/>
                <a:ea typeface="Arial"/>
                <a:cs typeface="Arial"/>
                <a:sym typeface="Arial"/>
              </a:rPr>
              <a:t> is found to </a:t>
            </a:r>
            <a:r>
              <a:rPr b="0" i="0" lang="en-US" sz="2100" u="none" cap="none" strike="noStrike">
                <a:solidFill>
                  <a:srgbClr val="FF0000"/>
                </a:solidFill>
                <a:latin typeface="Arial"/>
                <a:ea typeface="Arial"/>
                <a:cs typeface="Arial"/>
                <a:sym typeface="Arial"/>
              </a:rPr>
              <a:t>fill a scholarly need </a:t>
            </a:r>
            <a:r>
              <a:rPr b="0" i="0" lang="en-US" sz="2100" u="none" cap="none" strike="noStrike">
                <a:solidFill>
                  <a:schemeClr val="dk1"/>
                </a:solidFill>
                <a:latin typeface="Arial"/>
                <a:ea typeface="Arial"/>
                <a:cs typeface="Arial"/>
                <a:sym typeface="Arial"/>
              </a:rPr>
              <a:t>that is demonstrably vital to a discipline central to the University's purposes.  The process of tenure review, therefore, is concerned with both the qualities of the nominee and the potential impact of the proposed appointment on the nominating department or school.</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1200"/>
              </a:spcBef>
              <a:spcAft>
                <a:spcPts val="0"/>
              </a:spcAft>
              <a:buClr>
                <a:srgbClr val="000000"/>
              </a:buClr>
              <a:buSzPts val="1800"/>
              <a:buFont typeface="Arial"/>
              <a:buNone/>
            </a:pPr>
            <a:r>
              <a:rPr b="0" i="0" lang="en-US" sz="2100" u="none" cap="none" strike="noStrike">
                <a:solidFill>
                  <a:schemeClr val="dk1"/>
                </a:solidFill>
                <a:latin typeface="Arial"/>
                <a:ea typeface="Arial"/>
                <a:cs typeface="Arial"/>
                <a:sym typeface="Arial"/>
              </a:rPr>
              <a:t>The nominee must be an</a:t>
            </a:r>
            <a:r>
              <a:rPr b="0" i="0" lang="en-US" sz="2100" u="none" cap="none" strike="noStrike">
                <a:solidFill>
                  <a:srgbClr val="FF0000"/>
                </a:solidFill>
                <a:latin typeface="Arial"/>
                <a:ea typeface="Arial"/>
                <a:cs typeface="Arial"/>
                <a:sym typeface="Arial"/>
              </a:rPr>
              <a:t> outstanding scholar</a:t>
            </a:r>
            <a:r>
              <a:rPr b="0" i="0" lang="en-US" sz="2100" u="none" cap="none" strike="noStrike">
                <a:solidFill>
                  <a:schemeClr val="dk1"/>
                </a:solidFill>
                <a:latin typeface="Arial"/>
                <a:ea typeface="Arial"/>
                <a:cs typeface="Arial"/>
                <a:sym typeface="Arial"/>
              </a:rPr>
              <a:t>, a person who has demonstrated the capacity for </a:t>
            </a:r>
            <a:r>
              <a:rPr b="0" i="0" lang="en-US" sz="2100" u="none" cap="none" strike="noStrike">
                <a:solidFill>
                  <a:srgbClr val="FF0000"/>
                </a:solidFill>
                <a:latin typeface="Arial"/>
                <a:ea typeface="Arial"/>
                <a:cs typeface="Arial"/>
                <a:sym typeface="Arial"/>
              </a:rPr>
              <a:t>imaginative, original work</a:t>
            </a:r>
            <a:r>
              <a:rPr b="0" i="0" lang="en-US" sz="2100" u="none" cap="none" strike="noStrike">
                <a:solidFill>
                  <a:schemeClr val="dk1"/>
                </a:solidFill>
                <a:latin typeface="Arial"/>
                <a:ea typeface="Arial"/>
                <a:cs typeface="Arial"/>
                <a:sym typeface="Arial"/>
              </a:rPr>
              <a:t> and who shows promise of continuing to make </a:t>
            </a:r>
            <a:r>
              <a:rPr b="0" i="0" lang="en-US" sz="2100" u="none" cap="none" strike="noStrike">
                <a:solidFill>
                  <a:srgbClr val="FF0000"/>
                </a:solidFill>
                <a:latin typeface="Arial"/>
                <a:ea typeface="Arial"/>
                <a:cs typeface="Arial"/>
                <a:sym typeface="Arial"/>
              </a:rPr>
              <a:t>significant contributions to research and teaching</a:t>
            </a:r>
            <a:r>
              <a:rPr b="0" i="0" lang="en-US" sz="2100" u="none" cap="none" strike="noStrike">
                <a:solidFill>
                  <a:schemeClr val="dk1"/>
                </a:solidFill>
                <a:latin typeface="Arial"/>
                <a:ea typeface="Arial"/>
                <a:cs typeface="Arial"/>
                <a:sym typeface="Arial"/>
              </a:rPr>
              <a:t>.</a:t>
            </a:r>
            <a:endParaRPr b="0" i="0" sz="17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4"/>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University Policies and Procedures</a:t>
            </a:r>
            <a:endParaRPr b="0" i="0" sz="3200" u="none" cap="none" strike="noStrike">
              <a:solidFill>
                <a:schemeClr val="dk2"/>
              </a:solidFill>
              <a:latin typeface="Arial"/>
              <a:ea typeface="Arial"/>
              <a:cs typeface="Arial"/>
              <a:sym typeface="Arial"/>
            </a:endParaRPr>
          </a:p>
        </p:txBody>
      </p:sp>
      <p:sp>
        <p:nvSpPr>
          <p:cNvPr id="78" name="Google Shape;78;p4"/>
          <p:cNvSpPr/>
          <p:nvPr/>
        </p:nvSpPr>
        <p:spPr>
          <a:xfrm>
            <a:off x="738351" y="1697421"/>
            <a:ext cx="7848600" cy="3232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All rules, policies and procedures reviewed in this document may be located on the following sites: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sng" cap="none" strike="noStrike">
                <a:solidFill>
                  <a:schemeClr val="dk1"/>
                </a:solidFill>
                <a:latin typeface="Arial"/>
                <a:ea typeface="Arial"/>
                <a:cs typeface="Arial"/>
                <a:sym typeface="Arial"/>
                <a:hlinkClick r:id="rId3">
                  <a:extLst>
                    <a:ext uri="{A12FA001-AC4F-418D-AE19-62706E023703}">
                      <ahyp:hlinkClr val="tx"/>
                    </a:ext>
                  </a:extLst>
                </a:hlinkClick>
              </a:rPr>
              <a:t>Columbia University Tenure Guidelines</a:t>
            </a:r>
            <a:endParaRPr b="0" i="0" sz="1800" u="none" cap="none" strike="noStrike">
              <a:solidFill>
                <a:schemeClr val="dk1"/>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Policies and Procedures on limits of non-tenured service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Columbia University Charters and Statutes</a:t>
            </a:r>
            <a:endParaRPr b="0" i="0" sz="1800" u="none" cap="none" strike="noStrike">
              <a:solidFill>
                <a:schemeClr val="dk1"/>
              </a:solidFill>
              <a:latin typeface="Arial"/>
              <a:ea typeface="Arial"/>
              <a:cs typeface="Arial"/>
              <a:sym typeface="Arial"/>
            </a:endParaRPr>
          </a:p>
          <a:p>
            <a:pPr indent="-285750" lvl="1" marL="742950" marR="0" rtl="0" algn="l">
              <a:lnSpc>
                <a:spcPct val="100000"/>
              </a:lnSpc>
              <a:spcBef>
                <a:spcPts val="1200"/>
              </a:spcBef>
              <a:spcAft>
                <a:spcPts val="0"/>
              </a:spcAft>
              <a:buClr>
                <a:schemeClr val="dk1"/>
              </a:buClr>
              <a:buSzPts val="1800"/>
              <a:buFont typeface="Arial"/>
              <a:buChar char="•"/>
            </a:pPr>
            <a:r>
              <a:rPr b="0" i="0" lang="en-US" sz="1800" u="none" cap="none" strike="noStrike">
                <a:solidFill>
                  <a:schemeClr val="dk1"/>
                </a:solidFill>
                <a:latin typeface="Arial"/>
                <a:ea typeface="Arial"/>
                <a:cs typeface="Arial"/>
                <a:sym typeface="Arial"/>
              </a:rPr>
              <a:t>VII – Code of Academic Freedom and Tenure</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1200"/>
              </a:spcBef>
              <a:spcAft>
                <a:spcPts val="0"/>
              </a:spcAft>
              <a:buClr>
                <a:schemeClr val="dk1"/>
              </a:buClr>
              <a:buSzPts val="1800"/>
              <a:buFont typeface="Arial"/>
              <a:buChar char="•"/>
            </a:pPr>
            <a:r>
              <a:rPr b="0" i="0" lang="en-US" sz="1800" u="sng" cap="none" strike="noStrike">
                <a:solidFill>
                  <a:schemeClr val="dk1"/>
                </a:solidFill>
                <a:latin typeface="Arial"/>
                <a:ea typeface="Arial"/>
                <a:cs typeface="Arial"/>
                <a:sym typeface="Arial"/>
                <a:hlinkClick r:id="rId5">
                  <a:extLst>
                    <a:ext uri="{A12FA001-AC4F-418D-AE19-62706E023703}">
                      <ahyp:hlinkClr val="tx"/>
                    </a:ext>
                  </a:extLst>
                </a:hlinkClick>
              </a:rPr>
              <a:t>Faculty Handbook</a:t>
            </a:r>
            <a:endParaRPr b="0" i="0" sz="1800" u="none" cap="none" strike="noStrike">
              <a:solidFill>
                <a:schemeClr val="dk1"/>
              </a:solidFill>
              <a:latin typeface="Arial"/>
              <a:ea typeface="Arial"/>
              <a:cs typeface="Arial"/>
              <a:sym typeface="Arial"/>
            </a:endParaRPr>
          </a:p>
          <a:p>
            <a:pPr indent="-171450" lvl="1" marL="742950" marR="0" rtl="0" algn="l">
              <a:lnSpc>
                <a:spcPct val="100000"/>
              </a:lnSpc>
              <a:spcBef>
                <a:spcPts val="120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3"/>
          <p:cNvSpPr/>
          <p:nvPr/>
        </p:nvSpPr>
        <p:spPr>
          <a:xfrm>
            <a:off x="152400" y="249621"/>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Timeline for Dossier Submission</a:t>
            </a:r>
            <a:endParaRPr b="0" i="0" sz="3200" u="none" cap="none" strike="noStrike">
              <a:solidFill>
                <a:schemeClr val="dk2"/>
              </a:solidFill>
              <a:latin typeface="Arial"/>
              <a:ea typeface="Arial"/>
              <a:cs typeface="Arial"/>
              <a:sym typeface="Arial"/>
            </a:endParaRPr>
          </a:p>
        </p:txBody>
      </p:sp>
      <p:sp>
        <p:nvSpPr>
          <p:cNvPr id="85" name="Google Shape;85;p3"/>
          <p:cNvSpPr/>
          <p:nvPr/>
        </p:nvSpPr>
        <p:spPr>
          <a:xfrm>
            <a:off x="647700" y="1067876"/>
            <a:ext cx="7848600" cy="424727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US" sz="1800" u="none" cap="none" strike="noStrike">
                <a:solidFill>
                  <a:srgbClr val="000000"/>
                </a:solidFill>
                <a:latin typeface="Arial"/>
                <a:ea typeface="Arial"/>
                <a:cs typeface="Arial"/>
                <a:sym typeface="Arial"/>
              </a:rPr>
              <a:t>April 1, 2026</a:t>
            </a:r>
            <a:r>
              <a:rPr b="0" i="0" lang="en-US" sz="1800" u="none" cap="none" strike="noStrike">
                <a:solidFill>
                  <a:srgbClr val="000000"/>
                </a:solidFill>
                <a:latin typeface="Arial"/>
                <a:ea typeface="Arial"/>
                <a:cs typeface="Arial"/>
                <a:sym typeface="Arial"/>
              </a:rPr>
              <a:t> - List of faculty from each School who will be reviewed for tenure in 2026-27, along with the candidate’s CVs and field descriptions are due in the Office of the Vice Provost for Faculty Affairs (OVPFA).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800" u="none" cap="none" strike="noStrike">
                <a:solidFill>
                  <a:srgbClr val="000000"/>
                </a:solidFill>
                <a:latin typeface="Arial"/>
                <a:ea typeface="Arial"/>
                <a:cs typeface="Arial"/>
                <a:sym typeface="Arial"/>
              </a:rPr>
              <a:t>May 15, 2026 </a:t>
            </a:r>
            <a:r>
              <a:rPr b="0" i="0" lang="en-US" sz="1800" u="none" cap="none" strike="noStrike">
                <a:solidFill>
                  <a:srgbClr val="000000"/>
                </a:solidFill>
                <a:latin typeface="Arial"/>
                <a:ea typeface="Arial"/>
                <a:cs typeface="Arial"/>
                <a:sym typeface="Arial"/>
              </a:rPr>
              <a:t>- Confirmations that referees were solicited for each candidate by the Schools are due in the OVPFA. </a:t>
            </a:r>
            <a:r>
              <a:rPr b="0" i="0" lang="en-US" sz="1800" u="none" cap="none" strike="noStrike">
                <a:solidFill>
                  <a:srgbClr val="FF0000"/>
                </a:solidFill>
                <a:latin typeface="Arial"/>
                <a:ea typeface="Arial"/>
                <a:cs typeface="Arial"/>
                <a:sym typeface="Arial"/>
              </a:rPr>
              <a:t>Non-negotiable</a:t>
            </a:r>
            <a:r>
              <a:rPr b="0" i="0" lang="en-US"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800" u="none" cap="none" strike="noStrike">
                <a:solidFill>
                  <a:srgbClr val="000000"/>
                </a:solidFill>
                <a:highlight>
                  <a:srgbClr val="FFFF00"/>
                </a:highlight>
                <a:latin typeface="Arial"/>
                <a:ea typeface="Arial"/>
                <a:cs typeface="Arial"/>
                <a:sym typeface="Arial"/>
              </a:rPr>
              <a:t>December 15, 2026 </a:t>
            </a:r>
            <a:r>
              <a:rPr b="0" i="0" lang="en-US" sz="1800" u="none" cap="none" strike="noStrike">
                <a:solidFill>
                  <a:srgbClr val="000000"/>
                </a:solidFill>
                <a:latin typeface="Arial"/>
                <a:ea typeface="Arial"/>
                <a:cs typeface="Arial"/>
                <a:sym typeface="Arial"/>
              </a:rPr>
              <a:t>- All internal candidate nominations are due in the OVPFA. </a:t>
            </a:r>
            <a:r>
              <a:rPr b="0" i="0" lang="en-US" sz="1800" u="none" cap="none" strike="noStrike">
                <a:solidFill>
                  <a:srgbClr val="FF0000"/>
                </a:solidFill>
                <a:latin typeface="Arial"/>
                <a:ea typeface="Arial"/>
                <a:cs typeface="Arial"/>
                <a:sym typeface="Arial"/>
              </a:rPr>
              <a:t>Non-negotiable</a:t>
            </a:r>
            <a:r>
              <a:rPr b="0" i="0" lang="en-US" sz="1800" u="none" cap="none" strike="noStrike">
                <a:solidFill>
                  <a:schemeClr val="dk1"/>
                </a:solidFill>
                <a:latin typeface="Arial"/>
                <a:ea typeface="Arial"/>
                <a:cs typeface="Arial"/>
                <a:sym typeface="Arial"/>
              </a:rPr>
              <a:t>. </a:t>
            </a:r>
            <a:r>
              <a:rPr b="0" i="0" lang="en-US" sz="1800" u="none" cap="none" strike="noStrike">
                <a:solidFill>
                  <a:srgbClr val="000000"/>
                </a:solidFill>
                <a:latin typeface="Arial"/>
                <a:ea typeface="Arial"/>
                <a:cs typeface="Arial"/>
                <a:sym typeface="Arial"/>
              </a:rPr>
              <a:t>If a department misses this date for nominating internal candidates, TRAC may defer its consideration of the nominee until it has finished the review of others who were nominated on time, even if that means postponing the evaluation to the following academic year.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800" u="none" cap="none" strike="noStrike">
                <a:solidFill>
                  <a:srgbClr val="000000"/>
                </a:solidFill>
                <a:latin typeface="Arial"/>
                <a:ea typeface="Arial"/>
                <a:cs typeface="Arial"/>
                <a:sym typeface="Arial"/>
              </a:rPr>
              <a:t> </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US" sz="1800" u="none" cap="none" strike="noStrike">
                <a:solidFill>
                  <a:srgbClr val="000000"/>
                </a:solidFill>
                <a:highlight>
                  <a:srgbClr val="FFFF00"/>
                </a:highlight>
                <a:latin typeface="Arial"/>
                <a:ea typeface="Arial"/>
                <a:cs typeface="Arial"/>
                <a:sym typeface="Arial"/>
              </a:rPr>
              <a:t>February 1, 2027</a:t>
            </a:r>
            <a:r>
              <a:rPr b="0" i="0" lang="en-US" sz="1800" u="none" cap="none" strike="noStrike">
                <a:solidFill>
                  <a:srgbClr val="000000"/>
                </a:solidFill>
                <a:highlight>
                  <a:srgbClr val="FFFF00"/>
                </a:highlight>
                <a:latin typeface="Arial"/>
                <a:ea typeface="Arial"/>
                <a:cs typeface="Arial"/>
                <a:sym typeface="Arial"/>
              </a:rPr>
              <a:t> </a:t>
            </a:r>
            <a:r>
              <a:rPr b="0" i="0" lang="en-US" sz="1800" u="none" cap="none" strike="noStrike">
                <a:solidFill>
                  <a:srgbClr val="000000"/>
                </a:solidFill>
                <a:latin typeface="Arial"/>
                <a:ea typeface="Arial"/>
                <a:cs typeface="Arial"/>
                <a:sym typeface="Arial"/>
              </a:rPr>
              <a:t>-  All external candidate nominations are due in the OVPFA. </a:t>
            </a:r>
            <a:r>
              <a:rPr b="0" i="0" lang="en-US" sz="1800" u="none" cap="none" strike="noStrike">
                <a:solidFill>
                  <a:srgbClr val="FF0000"/>
                </a:solidFill>
                <a:latin typeface="Arial"/>
                <a:ea typeface="Arial"/>
                <a:cs typeface="Arial"/>
                <a:sym typeface="Arial"/>
              </a:rPr>
              <a:t>Non-negotiable</a:t>
            </a:r>
            <a:r>
              <a:rPr b="0" i="0" lang="en-US" sz="1800" u="none" cap="none" strike="noStrike">
                <a:solidFill>
                  <a:srgbClr val="000000"/>
                </a:solidFill>
                <a:latin typeface="Arial"/>
                <a:ea typeface="Arial"/>
                <a:cs typeface="Arial"/>
                <a:sym typeface="Arial"/>
              </a:rPr>
              <a:t>.</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5"/>
          <p:cNvSpPr/>
          <p:nvPr/>
        </p:nvSpPr>
        <p:spPr>
          <a:xfrm>
            <a:off x="152400" y="249621"/>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Local Timeline</a:t>
            </a:r>
            <a:endParaRPr b="0" i="0" sz="3200" u="none" cap="none" strike="noStrike">
              <a:solidFill>
                <a:schemeClr val="dk2"/>
              </a:solidFill>
              <a:latin typeface="Arial"/>
              <a:ea typeface="Arial"/>
              <a:cs typeface="Arial"/>
              <a:sym typeface="Arial"/>
            </a:endParaRPr>
          </a:p>
        </p:txBody>
      </p:sp>
      <p:sp>
        <p:nvSpPr>
          <p:cNvPr id="92" name="Google Shape;92;p5"/>
          <p:cNvSpPr/>
          <p:nvPr/>
        </p:nvSpPr>
        <p:spPr>
          <a:xfrm>
            <a:off x="252025" y="833825"/>
            <a:ext cx="8739600" cy="611445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highlight>
                <a:srgbClr val="FFFF00"/>
              </a:highlight>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process of starting the dossier </a:t>
            </a:r>
            <a:r>
              <a:rPr b="0" i="0" lang="en-US" sz="2000" u="none" cap="none" strike="noStrike">
                <a:solidFill>
                  <a:srgbClr val="FF0000"/>
                </a:solidFill>
                <a:latin typeface="Arial"/>
                <a:ea typeface="Arial"/>
                <a:cs typeface="Arial"/>
                <a:sym typeface="Arial"/>
              </a:rPr>
              <a:t>starts 1.5 years ahead</a:t>
            </a:r>
            <a:r>
              <a:rPr b="0" i="0" lang="en-US" sz="2000" u="none" cap="none" strike="noStrike">
                <a:solidFill>
                  <a:schemeClr val="dk1"/>
                </a:solidFill>
                <a:latin typeface="Arial"/>
                <a:ea typeface="Arial"/>
                <a:cs typeface="Arial"/>
                <a:sym typeface="Arial"/>
              </a:rPr>
              <a:t> of a possible review at the Provost level.</a:t>
            </a:r>
            <a:endParaRPr b="0" i="0" sz="20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In the </a:t>
            </a:r>
            <a:r>
              <a:rPr b="0" i="0" lang="en-US" sz="2000" u="none" cap="none" strike="noStrike">
                <a:solidFill>
                  <a:srgbClr val="FF0000"/>
                </a:solidFill>
                <a:latin typeface="Arial"/>
                <a:ea typeface="Arial"/>
                <a:cs typeface="Arial"/>
                <a:sym typeface="Arial"/>
              </a:rPr>
              <a:t>6</a:t>
            </a:r>
            <a:r>
              <a:rPr b="0" baseline="30000" i="0" lang="en-US" sz="2000" u="none" cap="none" strike="noStrike">
                <a:solidFill>
                  <a:srgbClr val="FF0000"/>
                </a:solidFill>
                <a:latin typeface="Arial"/>
                <a:ea typeface="Arial"/>
                <a:cs typeface="Arial"/>
                <a:sym typeface="Arial"/>
              </a:rPr>
              <a:t>th</a:t>
            </a:r>
            <a:r>
              <a:rPr b="0" i="0" lang="en-US" sz="2000" u="none" cap="none" strike="noStrike">
                <a:solidFill>
                  <a:srgbClr val="FF0000"/>
                </a:solidFill>
                <a:latin typeface="Arial"/>
                <a:ea typeface="Arial"/>
                <a:cs typeface="Arial"/>
                <a:sym typeface="Arial"/>
              </a:rPr>
              <a:t> or 9</a:t>
            </a:r>
            <a:r>
              <a:rPr b="0" baseline="30000" i="0" lang="en-US" sz="2000" u="none" cap="none" strike="noStrike">
                <a:solidFill>
                  <a:srgbClr val="FF0000"/>
                </a:solidFill>
                <a:latin typeface="Arial"/>
                <a:ea typeface="Arial"/>
                <a:cs typeface="Arial"/>
                <a:sym typeface="Arial"/>
              </a:rPr>
              <a:t>th</a:t>
            </a:r>
            <a:r>
              <a:rPr b="0" i="0" lang="en-US" sz="2000" u="none" cap="none" strike="noStrike">
                <a:solidFill>
                  <a:srgbClr val="FF0000"/>
                </a:solidFill>
                <a:latin typeface="Arial"/>
                <a:ea typeface="Arial"/>
                <a:cs typeface="Arial"/>
                <a:sym typeface="Arial"/>
              </a:rPr>
              <a:t> counted year of the candidate’s service</a:t>
            </a:r>
            <a:r>
              <a:rPr b="0" i="0" lang="en-US" sz="2000" u="none" cap="none" strike="noStrike">
                <a:solidFill>
                  <a:schemeClr val="dk1"/>
                </a:solidFill>
                <a:latin typeface="Arial"/>
                <a:ea typeface="Arial"/>
                <a:cs typeface="Arial"/>
                <a:sym typeface="Arial"/>
              </a:rPr>
              <a:t>, departments decide whether they will proceed reviewing a candidate and if they decide positively, will start collecting the materials for the dossier that year in order for departments to review the candidates in </a:t>
            </a:r>
            <a:r>
              <a:rPr b="0" i="0" lang="en-US" sz="2000" u="none" cap="none" strike="noStrike">
                <a:solidFill>
                  <a:srgbClr val="FF0000"/>
                </a:solidFill>
                <a:latin typeface="Arial"/>
                <a:ea typeface="Arial"/>
                <a:cs typeface="Arial"/>
                <a:sym typeface="Arial"/>
              </a:rPr>
              <a:t>spring/summer </a:t>
            </a:r>
            <a:r>
              <a:rPr b="0" i="0" lang="en-US" sz="2000" u="none" cap="none" strike="noStrike">
                <a:solidFill>
                  <a:schemeClr val="dk1"/>
                </a:solidFill>
                <a:latin typeface="Arial"/>
                <a:ea typeface="Arial"/>
                <a:cs typeface="Arial"/>
                <a:sym typeface="Arial"/>
              </a:rPr>
              <a:t>and submit nominations by the </a:t>
            </a:r>
            <a:r>
              <a:rPr b="0" i="0" lang="en-US" sz="2000" u="none" cap="none" strike="noStrike">
                <a:solidFill>
                  <a:srgbClr val="FF0000"/>
                </a:solidFill>
                <a:latin typeface="Arial"/>
                <a:ea typeface="Arial"/>
                <a:cs typeface="Arial"/>
                <a:sym typeface="Arial"/>
              </a:rPr>
              <a:t>7</a:t>
            </a:r>
            <a:r>
              <a:rPr b="0" baseline="30000" i="0" lang="en-US" sz="2000" u="none" cap="none" strike="noStrike">
                <a:solidFill>
                  <a:srgbClr val="FF0000"/>
                </a:solidFill>
                <a:latin typeface="Arial"/>
                <a:ea typeface="Arial"/>
                <a:cs typeface="Arial"/>
                <a:sym typeface="Arial"/>
              </a:rPr>
              <a:t>th</a:t>
            </a:r>
            <a:r>
              <a:rPr b="0" i="0" lang="en-US" sz="2000" u="none" cap="none" strike="noStrike">
                <a:solidFill>
                  <a:srgbClr val="FF0000"/>
                </a:solidFill>
                <a:latin typeface="Arial"/>
                <a:ea typeface="Arial"/>
                <a:cs typeface="Arial"/>
                <a:sym typeface="Arial"/>
              </a:rPr>
              <a:t> or 10</a:t>
            </a:r>
            <a:r>
              <a:rPr b="0" baseline="30000" i="0" lang="en-US" sz="2000" u="none" cap="none" strike="noStrike">
                <a:solidFill>
                  <a:srgbClr val="FF0000"/>
                </a:solidFill>
                <a:latin typeface="Arial"/>
                <a:ea typeface="Arial"/>
                <a:cs typeface="Arial"/>
                <a:sym typeface="Arial"/>
              </a:rPr>
              <a:t>th</a:t>
            </a:r>
            <a:r>
              <a:rPr b="0" i="0" lang="en-US" sz="2000" u="none" cap="none" strike="noStrike">
                <a:solidFill>
                  <a:srgbClr val="FF0000"/>
                </a:solidFill>
                <a:latin typeface="Arial"/>
                <a:ea typeface="Arial"/>
                <a:cs typeface="Arial"/>
                <a:sym typeface="Arial"/>
              </a:rPr>
              <a:t> counted year.</a:t>
            </a:r>
            <a:endParaRPr b="0" i="0" sz="2000" u="none" cap="none" strike="noStrike">
              <a:solidFill>
                <a:srgbClr val="FF0000"/>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FF0000"/>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department submits the dossier </a:t>
            </a:r>
            <a:r>
              <a:rPr b="0" i="0" lang="en-US" sz="2000" u="none" cap="none" strike="noStrike">
                <a:solidFill>
                  <a:srgbClr val="FF0000"/>
                </a:solidFill>
                <a:latin typeface="Arial"/>
                <a:ea typeface="Arial"/>
                <a:cs typeface="Arial"/>
                <a:sym typeface="Arial"/>
              </a:rPr>
              <a:t>to COAP in summer/fall</a:t>
            </a:r>
            <a:r>
              <a:rPr b="0" i="0" lang="en-US" sz="2000" u="none" cap="none" strike="noStrike">
                <a:solidFill>
                  <a:schemeClr val="dk1"/>
                </a:solidFill>
                <a:latin typeface="Arial"/>
                <a:ea typeface="Arial"/>
                <a:cs typeface="Arial"/>
                <a:sym typeface="Arial"/>
              </a:rPr>
              <a:t> </a:t>
            </a:r>
            <a:r>
              <a:rPr b="0" i="0" lang="en-US" sz="2000" u="none" cap="none" strike="noStrike">
                <a:solidFill>
                  <a:srgbClr val="FF0000"/>
                </a:solidFill>
                <a:latin typeface="Arial"/>
                <a:ea typeface="Arial"/>
                <a:cs typeface="Arial"/>
                <a:sym typeface="Arial"/>
              </a:rPr>
              <a:t>of the 7th or 10th counted year </a:t>
            </a:r>
            <a:r>
              <a:rPr b="0" i="0" lang="en-US" sz="2000" u="none" cap="none" strike="noStrike">
                <a:solidFill>
                  <a:schemeClr val="dk1"/>
                </a:solidFill>
                <a:latin typeface="Arial"/>
                <a:ea typeface="Arial"/>
                <a:cs typeface="Arial"/>
                <a:sym typeface="Arial"/>
              </a:rPr>
              <a:t>for review to meet the University deadline of December 15</a:t>
            </a:r>
            <a:r>
              <a:rPr b="0" baseline="30000" i="0" lang="en-US" sz="2000" u="none" cap="none" strike="noStrike">
                <a:solidFill>
                  <a:schemeClr val="dk1"/>
                </a:solidFill>
                <a:latin typeface="Arial"/>
                <a:ea typeface="Arial"/>
                <a:cs typeface="Arial"/>
                <a:sym typeface="Arial"/>
              </a:rPr>
              <a:t>th</a:t>
            </a:r>
            <a:r>
              <a:rPr b="0" i="0" lang="en-US" sz="2000" u="none" cap="none" strike="noStrike">
                <a:solidFill>
                  <a:schemeClr val="dk1"/>
                </a:solidFill>
                <a:latin typeface="Arial"/>
                <a:ea typeface="Arial"/>
                <a:cs typeface="Arial"/>
                <a:sym typeface="Arial"/>
              </a:rPr>
              <a:t>.</a:t>
            </a:r>
            <a:endParaRPr/>
          </a:p>
          <a:p>
            <a:pPr indent="-228600" lvl="0" marL="457200" marR="0" rtl="0" algn="l">
              <a:lnSpc>
                <a:spcPct val="100000"/>
              </a:lnSpc>
              <a:spcBef>
                <a:spcPts val="0"/>
              </a:spcBef>
              <a:spcAft>
                <a:spcPts val="0"/>
              </a:spcAft>
              <a:buClr>
                <a:schemeClr val="dk1"/>
              </a:buClr>
              <a:buSzPts val="2000"/>
              <a:buFont typeface="Arial"/>
              <a:buNone/>
            </a:pPr>
            <a:r>
              <a:t/>
            </a:r>
            <a:endParaRPr b="0" baseline="30000" i="0" sz="2000" u="none" cap="none" strike="noStrike">
              <a:solidFill>
                <a:schemeClr val="dk1"/>
              </a:solidFill>
              <a:latin typeface="Arial"/>
              <a:ea typeface="Arial"/>
              <a:cs typeface="Arial"/>
              <a:sym typeface="Arial"/>
            </a:endParaRPr>
          </a:p>
          <a:p>
            <a:pPr indent="-355600" lvl="0" marL="4572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Arial"/>
                <a:ea typeface="Arial"/>
                <a:cs typeface="Arial"/>
                <a:sym typeface="Arial"/>
              </a:rPr>
              <a:t>The Provostial level </a:t>
            </a:r>
            <a:r>
              <a:rPr b="0" i="0" lang="en-US" sz="2000" u="none" cap="none" strike="noStrike">
                <a:solidFill>
                  <a:srgbClr val="FF0000"/>
                </a:solidFill>
                <a:latin typeface="Arial"/>
                <a:ea typeface="Arial"/>
                <a:cs typeface="Arial"/>
                <a:sym typeface="Arial"/>
              </a:rPr>
              <a:t>deadline of December 15</a:t>
            </a:r>
            <a:r>
              <a:rPr b="0" baseline="30000" i="0" lang="en-US" sz="2000" u="none" cap="none" strike="noStrike">
                <a:solidFill>
                  <a:srgbClr val="FF0000"/>
                </a:solidFill>
                <a:latin typeface="Arial"/>
                <a:ea typeface="Arial"/>
                <a:cs typeface="Arial"/>
                <a:sym typeface="Arial"/>
              </a:rPr>
              <a:t>th</a:t>
            </a:r>
            <a:r>
              <a:rPr b="0" i="0" lang="en-US" sz="2000" u="none" cap="none" strike="noStrike">
                <a:solidFill>
                  <a:srgbClr val="FF0000"/>
                </a:solidFill>
                <a:latin typeface="Arial"/>
                <a:ea typeface="Arial"/>
                <a:cs typeface="Arial"/>
                <a:sym typeface="Arial"/>
              </a:rPr>
              <a:t> is non-negotiable.</a:t>
            </a:r>
            <a:r>
              <a:rPr b="0" i="0" lang="en-US" sz="2000" u="none" cap="none" strike="noStrike">
                <a:solidFill>
                  <a:schemeClr val="dk1"/>
                </a:solidFill>
                <a:latin typeface="Arial"/>
                <a:ea typeface="Arial"/>
                <a:cs typeface="Arial"/>
                <a:sym typeface="Arial"/>
              </a:rPr>
              <a:t> We are unable to receive nominations after that date.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g2b878aeee1c_0_1"/>
          <p:cNvSpPr/>
          <p:nvPr/>
        </p:nvSpPr>
        <p:spPr>
          <a:xfrm>
            <a:off x="152400" y="249721"/>
            <a:ext cx="8839200" cy="584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Additional Points about Local Review</a:t>
            </a:r>
            <a:endParaRPr b="0" i="0" sz="3200" u="none" cap="none" strike="noStrike">
              <a:solidFill>
                <a:schemeClr val="dk2"/>
              </a:solidFill>
              <a:latin typeface="Arial"/>
              <a:ea typeface="Arial"/>
              <a:cs typeface="Arial"/>
              <a:sym typeface="Arial"/>
            </a:endParaRPr>
          </a:p>
        </p:txBody>
      </p:sp>
      <p:sp>
        <p:nvSpPr>
          <p:cNvPr id="99" name="Google Shape;99;g2b878aeee1c_0_1"/>
          <p:cNvSpPr/>
          <p:nvPr/>
        </p:nvSpPr>
        <p:spPr>
          <a:xfrm>
            <a:off x="152400" y="833825"/>
            <a:ext cx="8739600" cy="5470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1800" u="none" cap="none" strike="noStrike">
              <a:solidFill>
                <a:schemeClr val="dk1"/>
              </a:solidFill>
              <a:highlight>
                <a:srgbClr val="FFFF00"/>
              </a:highlight>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200" u="none" cap="none" strike="noStrike">
              <a:solidFill>
                <a:schemeClr val="dk1"/>
              </a:solidFill>
              <a:highlight>
                <a:srgbClr val="FFFF00"/>
              </a:highlight>
              <a:latin typeface="Arial"/>
              <a:ea typeface="Arial"/>
              <a:cs typeface="Arial"/>
              <a:sym typeface="Arial"/>
            </a:endParaRPr>
          </a:p>
          <a:p>
            <a:pPr indent="-368300" lvl="0" marL="45720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Every nomination requires a positive vote by the tenured faculty in the relevant department/division and/or school, and at COAP, along with the endorsement of the executive vice president, for it to proceed for university-wide review by TRAC.</a:t>
            </a:r>
            <a:endParaRPr b="0" i="0" sz="2200" u="none" cap="none" strike="noStrike">
              <a:solidFill>
                <a:schemeClr val="dk1"/>
              </a:solidFill>
              <a:latin typeface="Arial"/>
              <a:ea typeface="Arial"/>
              <a:cs typeface="Arial"/>
              <a:sym typeface="Arial"/>
            </a:endParaRPr>
          </a:p>
          <a:p>
            <a:pPr indent="0" lvl="0" marL="45720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a:p>
            <a:pPr indent="-368300" lvl="0" marL="457200" marR="0" rtl="0" algn="l">
              <a:lnSpc>
                <a:spcPct val="100000"/>
              </a:lnSpc>
              <a:spcBef>
                <a:spcPts val="0"/>
              </a:spcBef>
              <a:spcAft>
                <a:spcPts val="0"/>
              </a:spcAft>
              <a:buClr>
                <a:schemeClr val="dk1"/>
              </a:buClr>
              <a:buSzPts val="2200"/>
              <a:buFont typeface="Arial"/>
              <a:buChar char="●"/>
            </a:pPr>
            <a:r>
              <a:rPr b="0" i="0" lang="en-US" sz="2200" u="none" cap="none" strike="noStrike">
                <a:solidFill>
                  <a:schemeClr val="dk1"/>
                </a:solidFill>
                <a:latin typeface="Arial"/>
                <a:ea typeface="Arial"/>
                <a:cs typeface="Arial"/>
                <a:sym typeface="Arial"/>
              </a:rPr>
              <a:t>OVPFA is in constant conversation with CUIMC Faculty Affairs about the status of dossiers starting at the level of the departmental review and all is transparent.</a:t>
            </a:r>
            <a:endParaRPr b="0"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8"/>
          <p:cNvSpPr/>
          <p:nvPr/>
        </p:nvSpPr>
        <p:spPr>
          <a:xfrm>
            <a:off x="152400" y="228600"/>
            <a:ext cx="8839200" cy="584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200"/>
              <a:buFont typeface="Arial"/>
              <a:buNone/>
            </a:pPr>
            <a:r>
              <a:rPr b="1" i="0" lang="en-US" sz="3200" u="none" cap="none" strike="noStrike">
                <a:solidFill>
                  <a:schemeClr val="dk2"/>
                </a:solidFill>
                <a:latin typeface="Arial"/>
                <a:ea typeface="Arial"/>
                <a:cs typeface="Arial"/>
                <a:sym typeface="Arial"/>
              </a:rPr>
              <a:t>Tenure Dossier</a:t>
            </a:r>
            <a:endParaRPr b="0" i="0" sz="1400" u="none" cap="none" strike="noStrike">
              <a:solidFill>
                <a:srgbClr val="000000"/>
              </a:solidFill>
              <a:latin typeface="Arial"/>
              <a:ea typeface="Arial"/>
              <a:cs typeface="Arial"/>
              <a:sym typeface="Arial"/>
            </a:endParaRPr>
          </a:p>
        </p:txBody>
      </p:sp>
      <p:sp>
        <p:nvSpPr>
          <p:cNvPr id="106" name="Google Shape;106;p8"/>
          <p:cNvSpPr/>
          <p:nvPr/>
        </p:nvSpPr>
        <p:spPr>
          <a:xfrm>
            <a:off x="647700" y="1295400"/>
            <a:ext cx="7848600" cy="4678363"/>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Dossier Cover Sheet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Table of Contents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Curriculum Vitae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Reports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Case Statement</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Statement of the Nominee</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Supplemental Materials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Referee Evaluations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Preliminary Evaluations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Recommendation for Witnesses</a:t>
            </a:r>
            <a:endParaRPr b="0" i="0" sz="1400" u="none" cap="none" strike="noStrike">
              <a:solidFill>
                <a:srgbClr val="000000"/>
              </a:solidFill>
              <a:latin typeface="Arial"/>
              <a:ea typeface="Arial"/>
              <a:cs typeface="Arial"/>
              <a:sym typeface="Arial"/>
            </a:endParaRPr>
          </a:p>
          <a:p>
            <a:pPr indent="-342900" lvl="0" marL="342900" marR="0" rtl="0" algn="l">
              <a:lnSpc>
                <a:spcPct val="100000"/>
              </a:lnSpc>
              <a:spcBef>
                <a:spcPts val="1200"/>
              </a:spcBef>
              <a:spcAft>
                <a:spcPts val="0"/>
              </a:spcAft>
              <a:buClr>
                <a:schemeClr val="dk1"/>
              </a:buClr>
              <a:buSzPts val="1800"/>
              <a:buFont typeface="Arial"/>
              <a:buAutoNum type="arabicPeriod"/>
            </a:pPr>
            <a:r>
              <a:rPr b="0" i="0" lang="en-US" sz="1800" u="none" cap="none" strike="noStrike">
                <a:solidFill>
                  <a:schemeClr val="dk1"/>
                </a:solidFill>
                <a:latin typeface="Arial"/>
                <a:ea typeface="Arial"/>
                <a:cs typeface="Arial"/>
                <a:sym typeface="Arial"/>
              </a:rPr>
              <a:t>All materials collected for any previous review for tenure</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efault Design">
  <a:themeElements>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2007-02-17T06:29:59Z</dcterms:created>
  <dc:creator>dms2148</dc:creator>
</cp:coreProperties>
</file>